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950" r:id="rId3"/>
    <p:sldId id="277" r:id="rId4"/>
    <p:sldId id="279" r:id="rId5"/>
    <p:sldId id="976" r:id="rId6"/>
    <p:sldId id="934" r:id="rId7"/>
    <p:sldId id="952" r:id="rId8"/>
    <p:sldId id="967" r:id="rId9"/>
    <p:sldId id="953" r:id="rId10"/>
    <p:sldId id="954" r:id="rId11"/>
    <p:sldId id="955" r:id="rId12"/>
    <p:sldId id="966" r:id="rId13"/>
    <p:sldId id="977" r:id="rId14"/>
    <p:sldId id="931" r:id="rId15"/>
    <p:sldId id="935" r:id="rId16"/>
    <p:sldId id="936" r:id="rId17"/>
    <p:sldId id="937" r:id="rId18"/>
    <p:sldId id="938" r:id="rId19"/>
    <p:sldId id="287" r:id="rId20"/>
    <p:sldId id="939" r:id="rId21"/>
    <p:sldId id="940" r:id="rId22"/>
    <p:sldId id="932" r:id="rId23"/>
    <p:sldId id="274" r:id="rId24"/>
    <p:sldId id="941" r:id="rId25"/>
    <p:sldId id="942" r:id="rId26"/>
    <p:sldId id="259" r:id="rId27"/>
    <p:sldId id="260" r:id="rId28"/>
    <p:sldId id="288" r:id="rId29"/>
    <p:sldId id="933" r:id="rId30"/>
    <p:sldId id="267" r:id="rId31"/>
    <p:sldId id="263" r:id="rId32"/>
    <p:sldId id="943" r:id="rId33"/>
    <p:sldId id="265" r:id="rId34"/>
    <p:sldId id="275" r:id="rId35"/>
    <p:sldId id="266" r:id="rId36"/>
    <p:sldId id="283" r:id="rId37"/>
    <p:sldId id="282" r:id="rId38"/>
    <p:sldId id="968" r:id="rId39"/>
    <p:sldId id="969" r:id="rId40"/>
    <p:sldId id="970" r:id="rId41"/>
    <p:sldId id="971" r:id="rId42"/>
    <p:sldId id="972" r:id="rId43"/>
    <p:sldId id="973" r:id="rId44"/>
    <p:sldId id="975" r:id="rId45"/>
    <p:sldId id="930" r:id="rId46"/>
    <p:sldId id="944" r:id="rId47"/>
    <p:sldId id="945" r:id="rId48"/>
    <p:sldId id="974" r:id="rId49"/>
    <p:sldId id="258" r:id="rId50"/>
    <p:sldId id="261" r:id="rId51"/>
    <p:sldId id="262" r:id="rId52"/>
    <p:sldId id="264" r:id="rId53"/>
    <p:sldId id="269" r:id="rId54"/>
    <p:sldId id="278" r:id="rId55"/>
    <p:sldId id="928" r:id="rId56"/>
    <p:sldId id="929" r:id="rId57"/>
    <p:sldId id="272" r:id="rId58"/>
    <p:sldId id="273" r:id="rId59"/>
    <p:sldId id="946" r:id="rId60"/>
    <p:sldId id="947" r:id="rId61"/>
    <p:sldId id="948" r:id="rId62"/>
    <p:sldId id="949" r:id="rId63"/>
    <p:sldId id="956" r:id="rId64"/>
    <p:sldId id="257" r:id="rId65"/>
    <p:sldId id="951" r:id="rId66"/>
    <p:sldId id="958"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notesMaster" Target="notesMasters/notesMaster1.xml" /><Relationship Id="rId7" Type="http://schemas.openxmlformats.org/officeDocument/2006/relationships/slide" Target="slides/slide6.xml" /><Relationship Id="rId71"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tableStyles" Target="tableStyle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C0A53-9A32-4A60-B12C-8F48B0AD8E42}" type="datetimeFigureOut">
              <a:rPr lang="en-CA" smtClean="0"/>
              <a:t>2023-09-19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3650C-9E49-44EF-9407-42E058FB69EF}" type="slidenum">
              <a:rPr lang="en-CA" smtClean="0"/>
              <a:t>‹#›</a:t>
            </a:fld>
            <a:endParaRPr lang="en-CA"/>
          </a:p>
        </p:txBody>
      </p:sp>
    </p:spTree>
    <p:extLst>
      <p:ext uri="{BB962C8B-B14F-4D97-AF65-F5344CB8AC3E}">
        <p14:creationId xmlns:p14="http://schemas.microsoft.com/office/powerpoint/2010/main" val="399469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urnitin.com/papers/avoiding-plagiarism-handout" TargetMode="External" /><Relationship Id="rId2" Type="http://schemas.openxmlformats.org/officeDocument/2006/relationships/slide" Target="../slides/slide54.xml" /><Relationship Id="rId1" Type="http://schemas.openxmlformats.org/officeDocument/2006/relationships/notesMaster" Target="../notesMasters/notesMaster1.xml" /><Relationship Id="rId4" Type="http://schemas.openxmlformats.org/officeDocument/2006/relationships/hyperlink" Target="https://www.turnitin.com/papers/avoiding-plagiarism-poster" TargetMode="Externa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06c72d4d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e06c72d4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5b39479d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5b39479d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Cloning is what most people think of when they think of plagiarism--using another’s work, word-for-word, as their own.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Examine the example and point out how both the source text and the student work are identical. The writer has essentially “cloned” the source text, then attempted to pass it off as their own. No attempt has been made to add quotation marks or references to the original source.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often the easiest type of plagiarism to identify because it’s so blatant and clear. However, many individuals often spend more time and create slightly more nuanced plagiarism than cloning, as we can see in the following types.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06c72d4d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06c72d4d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The Ctrl+C type of plagiarism is similar to Cloning in many ways, but instead of copying large chunks of text word-for-word, the writer adds or changes a few small words here and there. Overall, the majority of the text comes from a single source though.</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Again, no attempt has been made to add quotation marks or references to the original source.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Words that are changed are usually ones that appear at the beginning of the sentences and have easy synonyms to make it appear as if the text is different enough from the original at a quick glance.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06c72d4d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06c72d4d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In the Remix type of plagiarism, writers begin to get a little bit fancier with their efforts of concealing their plagiarism. Rather than taking large chunks of text from one source, the writer takes information from multiple sources, paraphrasing the information and fitting it together to make it appear as if it all works together seamlessly.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It’s important to acknowledge that in this example, like the others, no credit is being given to the original sources.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e06c72d4d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e06c72d4d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In the Aggregator type of plagiarism, the writer includes proper and effective citations for all references to source material. However, the majority of the work is made up of source material and very little is original work by the writer.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When this type of plagiarism is seen, the writer should be encouraged to add their own thoughts when possible in order to create a balance between source material and original work.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ddfd05311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ddfd05311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Review these practical strategies for avoiding plagiarism with your students. Many of them likely came up during their brainstorming. Highlight any that are missing from that brainstorming discussion.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Distribute the </a:t>
            </a:r>
            <a:r>
              <a:rPr lang="en" u="sng" dirty="0">
                <a:solidFill>
                  <a:srgbClr val="0097A7"/>
                </a:solidFill>
                <a:hlinkClick r:id="rId3">
                  <a:extLst>
                    <a:ext uri="{A12FA001-AC4F-418D-AE19-62706E023703}">
                      <ahyp:hlinkClr xmlns:ahyp="http://schemas.microsoft.com/office/drawing/2018/hyperlinkcolor" val="tx"/>
                    </a:ext>
                  </a:extLst>
                </a:hlinkClick>
              </a:rPr>
              <a:t>Avoiding Plagiarism handout</a:t>
            </a:r>
            <a:r>
              <a:rPr lang="en" dirty="0">
                <a:solidFill>
                  <a:schemeClr val="dk1"/>
                </a:solidFill>
              </a:rPr>
              <a:t> so students can have constant access to these strategies.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Hang the </a:t>
            </a:r>
            <a:r>
              <a:rPr lang="en" u="sng" dirty="0">
                <a:solidFill>
                  <a:srgbClr val="0097A7"/>
                </a:solidFill>
                <a:hlinkClick r:id="rId4">
                  <a:extLst>
                    <a:ext uri="{A12FA001-AC4F-418D-AE19-62706E023703}">
                      <ahyp:hlinkClr xmlns:ahyp="http://schemas.microsoft.com/office/drawing/2018/hyperlinkcolor" val="tx"/>
                    </a:ext>
                  </a:extLst>
                </a:hlinkClick>
              </a:rPr>
              <a:t>Avoiding Plagiarism poster</a:t>
            </a:r>
            <a:r>
              <a:rPr lang="en" dirty="0">
                <a:solidFill>
                  <a:schemeClr val="dk1"/>
                </a:solidFill>
              </a:rPr>
              <a:t> in your classroom so it is visible to students at all times.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Reinforce all of these strategies in your classroom on a regular basis. The more commonplace they become, the more students will get in the habit of using them, rather than trying to incorporate them only around the big research paper time.</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dfd05311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dfd0531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Show source text and student writing. Educator should </a:t>
            </a:r>
            <a:r>
              <a:rPr lang="en" b="1">
                <a:solidFill>
                  <a:schemeClr val="dk1"/>
                </a:solidFill>
              </a:rPr>
              <a:t>model a think aloud</a:t>
            </a:r>
            <a:r>
              <a:rPr lang="en">
                <a:solidFill>
                  <a:schemeClr val="dk1"/>
                </a:solidFill>
              </a:rPr>
              <a:t> that identifies the characteristics of the writing (highlighting of similar text is available in animations). Demonstrate the thinking process of why or why not this example qualifies as plagiarism.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Be sure to begin to discuss ways that writers have or have not avoided plagiarism in these examples that will be covered in slide 23 so that there is a seamless transition into discussing the most effective ways to avoid plagiarism.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Answer: </a:t>
            </a:r>
            <a:r>
              <a:rPr lang="en" b="1">
                <a:solidFill>
                  <a:schemeClr val="dk1"/>
                </a:solidFill>
              </a:rPr>
              <a:t>PLAGIARISM</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Explanation: This example copies the majority of the source text while only attempting to modify a few key words throughout in order to seem less verbose. No citation is included, and overall, the writing attempts to pass off this text as original work.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*Note that all citations included in this presentation are written in Chicago style. Feel free to modify to better fit your institution’s preferred citation style.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dfd05311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ddfd05311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Show source text and student writing. Educator should </a:t>
            </a:r>
            <a:r>
              <a:rPr lang="en" b="1">
                <a:solidFill>
                  <a:schemeClr val="dk1"/>
                </a:solidFill>
              </a:rPr>
              <a:t>model a think aloud</a:t>
            </a:r>
            <a:r>
              <a:rPr lang="en">
                <a:solidFill>
                  <a:schemeClr val="dk1"/>
                </a:solidFill>
              </a:rPr>
              <a:t> that identifies the characteristics of the writing (highlighting of similar text is available in animations). Demonstrate the thinking process of why or why not this example qualifies as plagiarism.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Be sure to begin to discuss ways that writers have or have not avoided plagiarism in these examples that will be covered in slide 23 so that there is a seamless transition into discussing the most effective ways to avoid plagiarism.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Answer: </a:t>
            </a:r>
            <a:r>
              <a:rPr lang="en" b="1">
                <a:solidFill>
                  <a:schemeClr val="dk1"/>
                </a:solidFill>
              </a:rPr>
              <a:t>NOT PLAGIARISM</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Explanation: This example uses the student’s own writing to introduce a quoted piece of material from the text and includes proper in-text citation for the section that was included.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*Note that all citations included in this presentation are written in Chicago style. Feel free to modify to better fit your institution’s preferred citation style.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ddfd05311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ddfd05311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Show source text and student writing. Educator should </a:t>
            </a:r>
            <a:r>
              <a:rPr lang="en" b="1" dirty="0">
                <a:solidFill>
                  <a:schemeClr val="dk1"/>
                </a:solidFill>
              </a:rPr>
              <a:t>ask students for input</a:t>
            </a:r>
            <a:r>
              <a:rPr lang="en" dirty="0">
                <a:solidFill>
                  <a:schemeClr val="dk1"/>
                </a:solidFill>
              </a:rPr>
              <a:t> as they think aloud as a class, identifying characteristics of the writing (highlighting of similar text is available in animations). Work together to determine why or why not this example qualifies as plagiarism.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Be sure to begin to discuss ways that writers have or have not avoided plagiarism in these examples that will be covered in slide 23 so that there is a seamless transition into discussing the most effective ways to avoid plagiarism.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Answer: </a:t>
            </a:r>
            <a:r>
              <a:rPr lang="en" b="1" dirty="0">
                <a:solidFill>
                  <a:schemeClr val="dk1"/>
                </a:solidFill>
              </a:rPr>
              <a:t>NOT PLAGIARISM</a:t>
            </a:r>
            <a:endParaRPr b="1"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Explanation: This example effectively paraphrases information from the original source text by rewording the information in a meaningful way. Notice that a citation is still included to acknowledge that the ideas, rather than the words themselves, come from a different source.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*Note that all citations included in this presentation are written in Chicago style. Feel free to modify to better fit your institution’s preferred citation style.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a:xfrm>
            <a:off x="2692397" y="5037663"/>
            <a:ext cx="5214635" cy="279400"/>
          </a:xfrm>
        </p:spPr>
        <p:txBody>
          <a:bodyPr/>
          <a:lstStyle/>
          <a:p>
            <a:endParaRPr lang="en-CA"/>
          </a:p>
        </p:txBody>
      </p:sp>
      <p:sp>
        <p:nvSpPr>
          <p:cNvPr id="6" name="Slide Number Placeholder 5"/>
          <p:cNvSpPr>
            <a:spLocks noGrp="1"/>
          </p:cNvSpPr>
          <p:nvPr>
            <p:ph type="sldNum" sz="quarter" idx="12"/>
          </p:nvPr>
        </p:nvSpPr>
        <p:spPr>
          <a:xfrm>
            <a:off x="8956900" y="5037663"/>
            <a:ext cx="551167" cy="279400"/>
          </a:xfrm>
        </p:spPr>
        <p:txBody>
          <a:bodyPr/>
          <a:lstStyle/>
          <a:p>
            <a:fld id="{E2B1F02E-9E3C-49A5-A2B6-9FCC50DA9B49}" type="slidenum">
              <a:rPr lang="en-CA" smtClean="0"/>
              <a:t>‹#›</a:t>
            </a:fld>
            <a:endParaRPr lang="en-CA"/>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5216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A8122B-50E4-4967-8988-46BF063EA979}" type="datetimeFigureOut">
              <a:rPr lang="en-CA" smtClean="0"/>
              <a:t>2023-09-19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B1F02E-9E3C-49A5-A2B6-9FCC50DA9B49}" type="slidenum">
              <a:rPr lang="en-CA" smtClean="0"/>
              <a:t>‹#›</a:t>
            </a:fld>
            <a:endParaRPr lang="en-CA"/>
          </a:p>
        </p:txBody>
      </p:sp>
    </p:spTree>
    <p:extLst>
      <p:ext uri="{BB962C8B-B14F-4D97-AF65-F5344CB8AC3E}">
        <p14:creationId xmlns:p14="http://schemas.microsoft.com/office/powerpoint/2010/main" val="4037322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B1F02E-9E3C-49A5-A2B6-9FCC50DA9B49}" type="slidenum">
              <a:rPr lang="en-CA" smtClean="0"/>
              <a:t>‹#›</a:t>
            </a:fld>
            <a:endParaRPr lang="en-CA"/>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260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B1F02E-9E3C-49A5-A2B6-9FCC50DA9B49}" type="slidenum">
              <a:rPr lang="en-CA" smtClean="0"/>
              <a:t>‹#›</a:t>
            </a:fld>
            <a:endParaRPr lang="en-CA"/>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2806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B1F02E-9E3C-49A5-A2B6-9FCC50DA9B49}" type="slidenum">
              <a:rPr lang="en-CA" smtClean="0"/>
              <a:t>‹#›</a:t>
            </a:fld>
            <a:endParaRPr lang="en-CA"/>
          </a:p>
        </p:txBody>
      </p:sp>
    </p:spTree>
    <p:extLst>
      <p:ext uri="{BB962C8B-B14F-4D97-AF65-F5344CB8AC3E}">
        <p14:creationId xmlns:p14="http://schemas.microsoft.com/office/powerpoint/2010/main" val="150514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B1F02E-9E3C-49A5-A2B6-9FCC50DA9B49}" type="slidenum">
              <a:rPr lang="en-CA" smtClean="0"/>
              <a:t>‹#›</a:t>
            </a:fld>
            <a:endParaRPr lang="en-CA"/>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2220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B1F02E-9E3C-49A5-A2B6-9FCC50DA9B49}" type="slidenum">
              <a:rPr lang="en-CA" smtClean="0"/>
              <a:t>‹#›</a:t>
            </a:fld>
            <a:endParaRPr lang="en-CA"/>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46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B1F02E-9E3C-49A5-A2B6-9FCC50DA9B49}" type="slidenum">
              <a:rPr lang="en-CA" smtClean="0"/>
              <a:t>‹#›</a:t>
            </a:fld>
            <a:endParaRPr lang="en-C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060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B1F02E-9E3C-49A5-A2B6-9FCC50DA9B49}" type="slidenum">
              <a:rPr lang="en-CA" smtClean="0"/>
              <a:t>‹#›</a:t>
            </a:fld>
            <a:endParaRPr lang="en-CA"/>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567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917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B1F02E-9E3C-49A5-A2B6-9FCC50DA9B49}" type="slidenum">
              <a:rPr lang="en-CA" smtClean="0"/>
              <a:t>‹#›</a:t>
            </a:fld>
            <a:endParaRPr lang="en-CA"/>
          </a:p>
        </p:txBody>
      </p:sp>
    </p:spTree>
    <p:extLst>
      <p:ext uri="{BB962C8B-B14F-4D97-AF65-F5344CB8AC3E}">
        <p14:creationId xmlns:p14="http://schemas.microsoft.com/office/powerpoint/2010/main" val="76396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A8122B-50E4-4967-8988-46BF063EA979}" type="datetimeFigureOut">
              <a:rPr lang="en-CA" smtClean="0"/>
              <a:t>2023-09-19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2B1F02E-9E3C-49A5-A2B6-9FCC50DA9B49}" type="slidenum">
              <a:rPr lang="en-CA" smtClean="0"/>
              <a:t>‹#›</a:t>
            </a:fld>
            <a:endParaRPr lang="en-CA"/>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665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A8122B-50E4-4967-8988-46BF063EA979}" type="datetimeFigureOut">
              <a:rPr lang="en-CA" smtClean="0"/>
              <a:t>2023-09-19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B1F02E-9E3C-49A5-A2B6-9FCC50DA9B49}" type="slidenum">
              <a:rPr lang="en-CA" smtClean="0"/>
              <a:t>‹#›</a:t>
            </a:fld>
            <a:endParaRPr lang="en-CA"/>
          </a:p>
        </p:txBody>
      </p:sp>
    </p:spTree>
    <p:extLst>
      <p:ext uri="{BB962C8B-B14F-4D97-AF65-F5344CB8AC3E}">
        <p14:creationId xmlns:p14="http://schemas.microsoft.com/office/powerpoint/2010/main" val="4093546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A8122B-50E4-4967-8988-46BF063EA979}" type="datetimeFigureOut">
              <a:rPr lang="en-CA" smtClean="0"/>
              <a:t>2023-09-19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2B1F02E-9E3C-49A5-A2B6-9FCC50DA9B49}" type="slidenum">
              <a:rPr lang="en-CA" smtClean="0"/>
              <a:t>‹#›</a:t>
            </a:fld>
            <a:endParaRPr lang="en-CA"/>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450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A8122B-50E4-4967-8988-46BF063EA979}" type="datetimeFigureOut">
              <a:rPr lang="en-CA" smtClean="0"/>
              <a:t>2023-09-19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2B1F02E-9E3C-49A5-A2B6-9FCC50DA9B49}" type="slidenum">
              <a:rPr lang="en-CA" smtClean="0"/>
              <a:t>‹#›</a:t>
            </a:fld>
            <a:endParaRPr lang="en-C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869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A8122B-50E4-4967-8988-46BF063EA979}" type="datetimeFigureOut">
              <a:rPr lang="en-CA" smtClean="0"/>
              <a:t>2023-09-19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2B1F02E-9E3C-49A5-A2B6-9FCC50DA9B49}" type="slidenum">
              <a:rPr lang="en-CA" smtClean="0"/>
              <a:t>‹#›</a:t>
            </a:fld>
            <a:endParaRPr lang="en-CA"/>
          </a:p>
        </p:txBody>
      </p:sp>
    </p:spTree>
    <p:extLst>
      <p:ext uri="{BB962C8B-B14F-4D97-AF65-F5344CB8AC3E}">
        <p14:creationId xmlns:p14="http://schemas.microsoft.com/office/powerpoint/2010/main" val="105191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A8122B-50E4-4967-8988-46BF063EA979}" type="datetimeFigureOut">
              <a:rPr lang="en-CA" smtClean="0"/>
              <a:t>2023-09-19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B1F02E-9E3C-49A5-A2B6-9FCC50DA9B49}" type="slidenum">
              <a:rPr lang="en-CA" smtClean="0"/>
              <a:t>‹#›</a:t>
            </a:fld>
            <a:endParaRPr lang="en-CA"/>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7147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A8122B-50E4-4967-8988-46BF063EA979}" type="datetimeFigureOut">
              <a:rPr lang="en-CA" smtClean="0"/>
              <a:t>2023-09-19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2B1F02E-9E3C-49A5-A2B6-9FCC50DA9B49}" type="slidenum">
              <a:rPr lang="en-CA" smtClean="0"/>
              <a:t>‹#›</a:t>
            </a:fld>
            <a:endParaRPr lang="en-CA"/>
          </a:p>
        </p:txBody>
      </p:sp>
    </p:spTree>
    <p:extLst>
      <p:ext uri="{BB962C8B-B14F-4D97-AF65-F5344CB8AC3E}">
        <p14:creationId xmlns:p14="http://schemas.microsoft.com/office/powerpoint/2010/main" val="179293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A8122B-50E4-4967-8988-46BF063EA979}" type="datetimeFigureOut">
              <a:rPr lang="en-CA" smtClean="0"/>
              <a:t>2023-09-19</a:t>
            </a:fld>
            <a:endParaRPr lang="en-CA"/>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B1F02E-9E3C-49A5-A2B6-9FCC50DA9B49}" type="slidenum">
              <a:rPr lang="en-CA" smtClean="0"/>
              <a:t>‹#›</a:t>
            </a:fld>
            <a:endParaRPr lang="en-CA"/>
          </a:p>
        </p:txBody>
      </p:sp>
    </p:spTree>
    <p:extLst>
      <p:ext uri="{BB962C8B-B14F-4D97-AF65-F5344CB8AC3E}">
        <p14:creationId xmlns:p14="http://schemas.microsoft.com/office/powerpoint/2010/main" val="674860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hyperlink" Target="mailto:rwaburgess@mail.tsinghua.edu.cn" TargetMode="Externa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jpeg" /><Relationship Id="rId1" Type="http://schemas.openxmlformats.org/officeDocument/2006/relationships/slideLayout" Target="../slideLayouts/slideLayout7.xml" /><Relationship Id="rId5" Type="http://schemas.openxmlformats.org/officeDocument/2006/relationships/image" Target="../media/image19.png" /><Relationship Id="rId4" Type="http://schemas.openxmlformats.org/officeDocument/2006/relationships/image" Target="../media/image18.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5.jp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7.xml" /><Relationship Id="rId4" Type="http://schemas.openxmlformats.org/officeDocument/2006/relationships/image" Target="../media/image9.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26.jp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27.jp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2" Type="http://schemas.openxmlformats.org/officeDocument/2006/relationships/image" Target="../media/image28.jp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3.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7.xml" /><Relationship Id="rId4" Type="http://schemas.openxmlformats.org/officeDocument/2006/relationships/image" Target="../media/image12.png" /></Relationships>
</file>

<file path=ppt/slides/_rels/slide40.xml.rels><?xml version="1.0" encoding="UTF-8" standalone="yes"?>
<Relationships xmlns="http://schemas.openxmlformats.org/package/2006/relationships"><Relationship Id="rId3" Type="http://schemas.openxmlformats.org/officeDocument/2006/relationships/image" Target="../media/image31.jpeg" /><Relationship Id="rId2" Type="http://schemas.openxmlformats.org/officeDocument/2006/relationships/image" Target="../media/image30.jpe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9.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1.xml" /><Relationship Id="rId1" Type="http://schemas.openxmlformats.org/officeDocument/2006/relationships/slideLayout" Target="../slideLayouts/slideLayout18.xml" /></Relationships>
</file>

<file path=ppt/slides/_rels/slide5.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2.xml" /><Relationship Id="rId1" Type="http://schemas.openxmlformats.org/officeDocument/2006/relationships/slideLayout" Target="../slideLayouts/slideLayout18.xml" /><Relationship Id="rId4" Type="http://schemas.openxmlformats.org/officeDocument/2006/relationships/image" Target="../media/image33.png" /></Relationships>
</file>

<file path=ppt/slides/_rels/slide51.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3.xml" /><Relationship Id="rId1" Type="http://schemas.openxmlformats.org/officeDocument/2006/relationships/slideLayout" Target="../slideLayouts/slideLayout18.xml" /><Relationship Id="rId4" Type="http://schemas.openxmlformats.org/officeDocument/2006/relationships/image" Target="../media/image35.png" /></Relationships>
</file>

<file path=ppt/slides/_rels/slide52.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4.xml" /><Relationship Id="rId1" Type="http://schemas.openxmlformats.org/officeDocument/2006/relationships/slideLayout" Target="../slideLayouts/slideLayout18.xml" /><Relationship Id="rId4" Type="http://schemas.openxmlformats.org/officeDocument/2006/relationships/image" Target="../media/image36.png" /></Relationships>
</file>

<file path=ppt/slides/_rels/slide53.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5.xml" /><Relationship Id="rId1" Type="http://schemas.openxmlformats.org/officeDocument/2006/relationships/slideLayout" Target="../slideLayouts/slideLayout18.xml" /><Relationship Id="rId4" Type="http://schemas.openxmlformats.org/officeDocument/2006/relationships/image" Target="../media/image37.png" /></Relationships>
</file>

<file path=ppt/slides/_rels/slide54.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6.xml" /><Relationship Id="rId1" Type="http://schemas.openxmlformats.org/officeDocument/2006/relationships/slideLayout" Target="../slideLayouts/slideLayout18.xml" /></Relationships>
</file>

<file path=ppt/slides/_rels/slide55.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8.png"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57.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8.xml" /><Relationship Id="rId1" Type="http://schemas.openxmlformats.org/officeDocument/2006/relationships/slideLayout" Target="../slideLayouts/slideLayout18.xml" /></Relationships>
</file>

<file path=ppt/slides/_rels/slide58.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9.xml" /><Relationship Id="rId1" Type="http://schemas.openxmlformats.org/officeDocument/2006/relationships/slideLayout" Target="../slideLayouts/slideLayout18.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7.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F26D-FD2B-D479-8E03-F4E68B7BF8F7}"/>
              </a:ext>
            </a:extLst>
          </p:cNvPr>
          <p:cNvSpPr>
            <a:spLocks noGrp="1"/>
          </p:cNvSpPr>
          <p:nvPr>
            <p:ph type="ctrTitle"/>
          </p:nvPr>
        </p:nvSpPr>
        <p:spPr>
          <a:xfrm>
            <a:off x="2288215" y="1684870"/>
            <a:ext cx="7615569" cy="1515533"/>
          </a:xfrm>
        </p:spPr>
        <p:txBody>
          <a:bodyPr/>
          <a:lstStyle/>
          <a:p>
            <a:r>
              <a:rPr lang="en-CA" dirty="0"/>
              <a:t>Reading </a:t>
            </a:r>
            <a:r>
              <a:rPr lang="en-CA"/>
              <a:t>and Writing</a:t>
            </a:r>
            <a:br>
              <a:rPr lang="en-US"/>
            </a:br>
            <a:r>
              <a:rPr lang="en-US"/>
              <a:t>For Academic Purposes (A)</a:t>
            </a:r>
            <a:endParaRPr lang="en-CA" dirty="0"/>
          </a:p>
        </p:txBody>
      </p:sp>
      <p:sp>
        <p:nvSpPr>
          <p:cNvPr id="3" name="Subtitle 2">
            <a:extLst>
              <a:ext uri="{FF2B5EF4-FFF2-40B4-BE49-F238E27FC236}">
                <a16:creationId xmlns:a16="http://schemas.microsoft.com/office/drawing/2014/main" id="{D76E6990-2494-0A3F-E5BE-B3BD79196697}"/>
              </a:ext>
            </a:extLst>
          </p:cNvPr>
          <p:cNvSpPr>
            <a:spLocks noGrp="1"/>
          </p:cNvSpPr>
          <p:nvPr>
            <p:ph type="subTitle" idx="1"/>
          </p:nvPr>
        </p:nvSpPr>
        <p:spPr/>
        <p:txBody>
          <a:bodyPr>
            <a:normAutofit/>
          </a:bodyPr>
          <a:lstStyle/>
          <a:p>
            <a:r>
              <a:rPr lang="en-US" sz="2800"/>
              <a:t>Introduction to the course</a:t>
            </a:r>
          </a:p>
          <a:p>
            <a:r>
              <a:rPr lang="en-US" sz="2800"/>
              <a:t>and to the IMRD Framework</a:t>
            </a:r>
            <a:endParaRPr lang="en-CA" sz="2800" dirty="0"/>
          </a:p>
        </p:txBody>
      </p:sp>
    </p:spTree>
    <p:extLst>
      <p:ext uri="{BB962C8B-B14F-4D97-AF65-F5344CB8AC3E}">
        <p14:creationId xmlns:p14="http://schemas.microsoft.com/office/powerpoint/2010/main" val="390683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D948-C001-F36B-36A7-6CF2BCBC9D9E}"/>
              </a:ext>
            </a:extLst>
          </p:cNvPr>
          <p:cNvSpPr>
            <a:spLocks noGrp="1"/>
          </p:cNvSpPr>
          <p:nvPr>
            <p:ph type="title"/>
          </p:nvPr>
        </p:nvSpPr>
        <p:spPr/>
        <p:txBody>
          <a:bodyPr>
            <a:normAutofit/>
          </a:bodyPr>
          <a:lstStyle/>
          <a:p>
            <a:r>
              <a:rPr lang="en-US" sz="5400"/>
              <a:t>Phones</a:t>
            </a:r>
          </a:p>
        </p:txBody>
      </p:sp>
      <p:sp>
        <p:nvSpPr>
          <p:cNvPr id="3" name="Content Placeholder 2">
            <a:extLst>
              <a:ext uri="{FF2B5EF4-FFF2-40B4-BE49-F238E27FC236}">
                <a16:creationId xmlns:a16="http://schemas.microsoft.com/office/drawing/2014/main" id="{5CADFE66-372C-0C8F-5835-80D5364C5E9C}"/>
              </a:ext>
            </a:extLst>
          </p:cNvPr>
          <p:cNvSpPr>
            <a:spLocks noGrp="1"/>
          </p:cNvSpPr>
          <p:nvPr>
            <p:ph idx="1"/>
          </p:nvPr>
        </p:nvSpPr>
        <p:spPr>
          <a:xfrm>
            <a:off x="863895" y="2556932"/>
            <a:ext cx="10459779" cy="3603306"/>
          </a:xfrm>
        </p:spPr>
        <p:txBody>
          <a:bodyPr>
            <a:normAutofit/>
          </a:bodyPr>
          <a:lstStyle/>
          <a:p>
            <a:r>
              <a:rPr lang="en-US" sz="2800">
                <a:effectLst/>
                <a:ea typeface="DengXian" panose="02010600030101010101" pitchFamily="2" charset="-122"/>
                <a:cs typeface="Didot"/>
              </a:rPr>
              <a:t>While cellphones will be allowed for looking up words, spelling, or information, they are not to be used for gaming or other distractions!</a:t>
            </a:r>
          </a:p>
          <a:p>
            <a:r>
              <a:rPr lang="en-US" sz="2800">
                <a:ea typeface="DengXian" panose="02010600030101010101" pitchFamily="2" charset="-122"/>
                <a:cs typeface="Didot"/>
              </a:rPr>
              <a:t>Phones or other internet devices will also be used for all our in-class quizzes, so make sure to have them on quiz days</a:t>
            </a:r>
            <a:endParaRPr lang="en-US" sz="2800">
              <a:effectLst/>
              <a:ea typeface="DengXian" panose="02010600030101010101" pitchFamily="2" charset="-122"/>
              <a:cs typeface="Didot"/>
            </a:endParaRPr>
          </a:p>
          <a:p>
            <a:r>
              <a:rPr lang="en-US" sz="2800">
                <a:effectLst/>
                <a:ea typeface="DengXian" panose="02010600030101010101" pitchFamily="2" charset="-122"/>
                <a:cs typeface="Didot"/>
              </a:rPr>
              <a:t>Anyone found using their phone improperly will be warned. Anyone disturbing the class, or who has been warned more than once, may be asked to place their phone at the front until the end of class.</a:t>
            </a:r>
            <a:endParaRPr lang="en-US" sz="2800">
              <a:effectLs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12455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28E87-9971-8FFE-3753-3051487CD160}"/>
              </a:ext>
            </a:extLst>
          </p:cNvPr>
          <p:cNvSpPr>
            <a:spLocks noGrp="1"/>
          </p:cNvSpPr>
          <p:nvPr>
            <p:ph type="title"/>
          </p:nvPr>
        </p:nvSpPr>
        <p:spPr/>
        <p:txBody>
          <a:bodyPr/>
          <a:lstStyle/>
          <a:p>
            <a:r>
              <a:rPr lang="en-US"/>
              <a:t>Course Assessment</a:t>
            </a:r>
          </a:p>
        </p:txBody>
      </p:sp>
      <p:sp>
        <p:nvSpPr>
          <p:cNvPr id="3" name="Content Placeholder 2">
            <a:extLst>
              <a:ext uri="{FF2B5EF4-FFF2-40B4-BE49-F238E27FC236}">
                <a16:creationId xmlns:a16="http://schemas.microsoft.com/office/drawing/2014/main" id="{83402F07-3E4D-EBC0-8B02-689426E77EBD}"/>
              </a:ext>
            </a:extLst>
          </p:cNvPr>
          <p:cNvSpPr>
            <a:spLocks noGrp="1"/>
          </p:cNvSpPr>
          <p:nvPr>
            <p:ph idx="1"/>
          </p:nvPr>
        </p:nvSpPr>
        <p:spPr/>
        <p:txBody>
          <a:bodyPr>
            <a:normAutofit/>
          </a:bodyPr>
          <a:lstStyle/>
          <a:p>
            <a:r>
              <a:rPr lang="en-CA" sz="3600">
                <a:effectLst/>
                <a:ea typeface="DengXian" panose="02010600030101010101" pitchFamily="2" charset="-122"/>
                <a:cs typeface="Times New Roman" panose="02020603050405020304" pitchFamily="18" charset="0"/>
              </a:rPr>
              <a:t>Class participation:	</a:t>
            </a:r>
            <a:r>
              <a:rPr lang="en-US" sz="3600">
                <a:effectLst/>
                <a:ea typeface="DengXian" panose="02010600030101010101" pitchFamily="2" charset="-122"/>
                <a:cs typeface="Times New Roman" panose="02020603050405020304" pitchFamily="18" charset="0"/>
              </a:rPr>
              <a:t>		</a:t>
            </a:r>
            <a:r>
              <a:rPr lang="en-CA" sz="3600">
                <a:effectLst/>
                <a:ea typeface="DengXian" panose="02010600030101010101" pitchFamily="2" charset="-122"/>
                <a:cs typeface="Times New Roman" panose="02020603050405020304" pitchFamily="18" charset="0"/>
              </a:rPr>
              <a:t>10%</a:t>
            </a:r>
            <a:endParaRPr lang="en-US" sz="3600">
              <a:effectLst/>
              <a:ea typeface="DengXian" panose="02010600030101010101" pitchFamily="2" charset="-122"/>
              <a:cs typeface="Times New Roman" panose="02020603050405020304" pitchFamily="18" charset="0"/>
            </a:endParaRPr>
          </a:p>
          <a:p>
            <a:r>
              <a:rPr lang="en-US" sz="3600">
                <a:ea typeface="DengXian" panose="02010600030101010101" pitchFamily="2" charset="-122"/>
                <a:cs typeface="Times New Roman" panose="02020603050405020304" pitchFamily="18" charset="0"/>
              </a:rPr>
              <a:t>A</a:t>
            </a:r>
            <a:r>
              <a:rPr lang="en-CA" sz="3600">
                <a:effectLst/>
                <a:ea typeface="DengXian" panose="02010600030101010101" pitchFamily="2" charset="-122"/>
                <a:cs typeface="Times New Roman" panose="02020603050405020304" pitchFamily="18" charset="0"/>
              </a:rPr>
              <a:t>ssignments:</a:t>
            </a:r>
            <a:r>
              <a:rPr lang="en-US" sz="3600">
                <a:effectLst/>
                <a:ea typeface="DengXian" panose="02010600030101010101" pitchFamily="2" charset="-122"/>
                <a:cs typeface="Times New Roman" panose="02020603050405020304" pitchFamily="18" charset="0"/>
              </a:rPr>
              <a:t>					</a:t>
            </a:r>
            <a:r>
              <a:rPr lang="en-US" sz="3600">
                <a:ea typeface="DengXian" panose="02010600030101010101" pitchFamily="2" charset="-122"/>
                <a:cs typeface="Times New Roman" panose="02020603050405020304" pitchFamily="18" charset="0"/>
              </a:rPr>
              <a:t>3</a:t>
            </a:r>
            <a:r>
              <a:rPr lang="en-CA" sz="3600">
                <a:effectLst/>
                <a:ea typeface="DengXian" panose="02010600030101010101" pitchFamily="2" charset="-122"/>
                <a:cs typeface="Times New Roman" panose="02020603050405020304" pitchFamily="18" charset="0"/>
              </a:rPr>
              <a:t>0%</a:t>
            </a:r>
            <a:endParaRPr lang="en-US" sz="3600">
              <a:effectLst/>
              <a:ea typeface="DengXian" panose="02010600030101010101" pitchFamily="2" charset="-122"/>
              <a:cs typeface="Times New Roman" panose="02020603050405020304" pitchFamily="18" charset="0"/>
            </a:endParaRPr>
          </a:p>
          <a:p>
            <a:r>
              <a:rPr lang="en-CA" sz="3600">
                <a:effectLst/>
                <a:ea typeface="DengXian" panose="02010600030101010101" pitchFamily="2" charset="-122"/>
                <a:cs typeface="Times New Roman" panose="02020603050405020304" pitchFamily="18" charset="0"/>
              </a:rPr>
              <a:t>Quizzes:	</a:t>
            </a:r>
            <a:r>
              <a:rPr lang="en-US" sz="3600">
                <a:effectLst/>
                <a:ea typeface="DengXian" panose="02010600030101010101" pitchFamily="2" charset="-122"/>
                <a:cs typeface="Times New Roman" panose="02020603050405020304" pitchFamily="18" charset="0"/>
              </a:rPr>
              <a:t>						</a:t>
            </a:r>
            <a:r>
              <a:rPr lang="en-CA" sz="3600">
                <a:effectLst/>
                <a:ea typeface="DengXian" panose="02010600030101010101" pitchFamily="2" charset="-122"/>
                <a:cs typeface="Times New Roman" panose="02020603050405020304" pitchFamily="18" charset="0"/>
              </a:rPr>
              <a:t>20%</a:t>
            </a:r>
            <a:endParaRPr lang="en-US" sz="3600">
              <a:effectLst/>
              <a:ea typeface="DengXian" panose="02010600030101010101" pitchFamily="2" charset="-122"/>
              <a:cs typeface="Times New Roman" panose="02020603050405020304" pitchFamily="18" charset="0"/>
            </a:endParaRPr>
          </a:p>
          <a:p>
            <a:r>
              <a:rPr lang="en-CA" sz="3600">
                <a:effectLst/>
                <a:ea typeface="DengXian" panose="02010600030101010101" pitchFamily="2" charset="-122"/>
                <a:cs typeface="Times New Roman" panose="02020603050405020304" pitchFamily="18" charset="0"/>
              </a:rPr>
              <a:t>Final paper:</a:t>
            </a:r>
            <a:r>
              <a:rPr lang="en-US" sz="3600">
                <a:effectLst/>
                <a:ea typeface="DengXian" panose="02010600030101010101" pitchFamily="2" charset="-122"/>
                <a:cs typeface="Times New Roman" panose="02020603050405020304" pitchFamily="18" charset="0"/>
              </a:rPr>
              <a:t>					</a:t>
            </a:r>
            <a:r>
              <a:rPr lang="en-US" sz="3600">
                <a:ea typeface="DengXian" panose="02010600030101010101" pitchFamily="2" charset="-122"/>
                <a:cs typeface="Times New Roman" panose="02020603050405020304" pitchFamily="18" charset="0"/>
              </a:rPr>
              <a:t>4</a:t>
            </a:r>
            <a:r>
              <a:rPr lang="en-CA" sz="3600">
                <a:effectLst/>
                <a:ea typeface="DengXian" panose="02010600030101010101" pitchFamily="2" charset="-122"/>
                <a:cs typeface="Times New Roman" panose="02020603050405020304" pitchFamily="18" charset="0"/>
              </a:rPr>
              <a:t>0%</a:t>
            </a:r>
            <a:endParaRPr lang="en-US" sz="3600">
              <a:effectLst/>
              <a:ea typeface="DengXian" panose="02010600030101010101" pitchFamily="2" charset="-122"/>
              <a:cs typeface="Times New Roman" panose="02020603050405020304" pitchFamily="18" charset="0"/>
            </a:endParaRPr>
          </a:p>
          <a:p>
            <a:endParaRPr lang="en-US" sz="3600"/>
          </a:p>
        </p:txBody>
      </p:sp>
    </p:spTree>
    <p:extLst>
      <p:ext uri="{BB962C8B-B14F-4D97-AF65-F5344CB8AC3E}">
        <p14:creationId xmlns:p14="http://schemas.microsoft.com/office/powerpoint/2010/main" val="2567428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28CF-71B9-F334-A0F4-DD7B7D81FB6A}"/>
              </a:ext>
            </a:extLst>
          </p:cNvPr>
          <p:cNvSpPr>
            <a:spLocks noGrp="1"/>
          </p:cNvSpPr>
          <p:nvPr>
            <p:ph type="title"/>
          </p:nvPr>
        </p:nvSpPr>
        <p:spPr/>
        <p:txBody>
          <a:bodyPr>
            <a:normAutofit/>
          </a:bodyPr>
          <a:lstStyle/>
          <a:p>
            <a:pPr algn="ctr"/>
            <a:r>
              <a:rPr lang="en-US" sz="4000"/>
              <a:t>Communication</a:t>
            </a:r>
          </a:p>
        </p:txBody>
      </p:sp>
      <p:sp>
        <p:nvSpPr>
          <p:cNvPr id="3" name="Content Placeholder 2">
            <a:extLst>
              <a:ext uri="{FF2B5EF4-FFF2-40B4-BE49-F238E27FC236}">
                <a16:creationId xmlns:a16="http://schemas.microsoft.com/office/drawing/2014/main" id="{DA305D0D-05D2-3A5D-D5AE-304869790DEB}"/>
              </a:ext>
            </a:extLst>
          </p:cNvPr>
          <p:cNvSpPr>
            <a:spLocks noGrp="1"/>
          </p:cNvSpPr>
          <p:nvPr>
            <p:ph idx="1"/>
          </p:nvPr>
        </p:nvSpPr>
        <p:spPr>
          <a:xfrm>
            <a:off x="900170" y="2712123"/>
            <a:ext cx="10250726" cy="3163745"/>
          </a:xfrm>
        </p:spPr>
        <p:txBody>
          <a:bodyPr>
            <a:normAutofit/>
          </a:bodyPr>
          <a:lstStyle/>
          <a:p>
            <a:r>
              <a:rPr lang="en-US" sz="3200"/>
              <a:t>There will be a class WeChat group – you should use English in it (more practice is always better)</a:t>
            </a:r>
          </a:p>
          <a:p>
            <a:r>
              <a:rPr lang="en-US" sz="3200"/>
              <a:t>My email is </a:t>
            </a:r>
            <a:r>
              <a:rPr lang="en-US" sz="3200">
                <a:hlinkClick r:id="rId2"/>
              </a:rPr>
              <a:t>rwaburgess@mail.tsinghua.edu.cn</a:t>
            </a:r>
            <a:endParaRPr lang="en-US" sz="3200"/>
          </a:p>
          <a:p>
            <a:r>
              <a:rPr lang="en-US" sz="3200"/>
              <a:t>Emails should always include you name, student number, and class so I know who you are</a:t>
            </a:r>
          </a:p>
        </p:txBody>
      </p:sp>
    </p:spTree>
    <p:extLst>
      <p:ext uri="{BB962C8B-B14F-4D97-AF65-F5344CB8AC3E}">
        <p14:creationId xmlns:p14="http://schemas.microsoft.com/office/powerpoint/2010/main" val="265516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4E93-FAF9-50B4-6BA7-BE4A9C580B68}"/>
              </a:ext>
            </a:extLst>
          </p:cNvPr>
          <p:cNvSpPr>
            <a:spLocks noGrp="1"/>
          </p:cNvSpPr>
          <p:nvPr>
            <p:ph type="title"/>
          </p:nvPr>
        </p:nvSpPr>
        <p:spPr>
          <a:xfrm>
            <a:off x="1295402" y="982132"/>
            <a:ext cx="4087331" cy="1303867"/>
          </a:xfrm>
        </p:spPr>
        <p:txBody>
          <a:bodyPr>
            <a:normAutofit/>
          </a:bodyPr>
          <a:lstStyle/>
          <a:p>
            <a:r>
              <a:rPr lang="en-US" sz="5400" dirty="0"/>
              <a:t>Textbook</a:t>
            </a:r>
          </a:p>
        </p:txBody>
      </p:sp>
      <p:pic>
        <p:nvPicPr>
          <p:cNvPr id="4" name="Picture 4">
            <a:extLst>
              <a:ext uri="{FF2B5EF4-FFF2-40B4-BE49-F238E27FC236}">
                <a16:creationId xmlns:a16="http://schemas.microsoft.com/office/drawing/2014/main" id="{E236CBFF-76A0-EE4D-4B38-6DB90E7F68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447" b="7235"/>
          <a:stretch/>
        </p:blipFill>
        <p:spPr>
          <a:xfrm>
            <a:off x="6937744" y="0"/>
            <a:ext cx="4697365" cy="6785412"/>
          </a:xfrm>
        </p:spPr>
      </p:pic>
    </p:spTree>
    <p:extLst>
      <p:ext uri="{BB962C8B-B14F-4D97-AF65-F5344CB8AC3E}">
        <p14:creationId xmlns:p14="http://schemas.microsoft.com/office/powerpoint/2010/main" val="2806219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DFF73A-1402-489E-A239-C6EE7BADAD40}"/>
              </a:ext>
            </a:extLst>
          </p:cNvPr>
          <p:cNvSpPr>
            <a:spLocks noGrp="1"/>
          </p:cNvSpPr>
          <p:nvPr>
            <p:ph type="title"/>
          </p:nvPr>
        </p:nvSpPr>
        <p:spPr/>
        <p:txBody>
          <a:bodyPr>
            <a:normAutofit/>
          </a:bodyPr>
          <a:lstStyle/>
          <a:p>
            <a:r>
              <a:rPr lang="en-US" sz="5400" dirty="0"/>
              <a:t>Some questions to start</a:t>
            </a:r>
            <a:endParaRPr lang="en-CA" sz="5400" dirty="0"/>
          </a:p>
        </p:txBody>
      </p:sp>
      <p:sp>
        <p:nvSpPr>
          <p:cNvPr id="5" name="Text Placeholder 4">
            <a:extLst>
              <a:ext uri="{FF2B5EF4-FFF2-40B4-BE49-F238E27FC236}">
                <a16:creationId xmlns:a16="http://schemas.microsoft.com/office/drawing/2014/main" id="{484EFC45-C387-49BE-AD84-69C63BFAA25C}"/>
              </a:ext>
            </a:extLst>
          </p:cNvPr>
          <p:cNvSpPr>
            <a:spLocks noGrp="1"/>
          </p:cNvSpPr>
          <p:nvPr>
            <p:ph type="body" idx="1"/>
          </p:nvPr>
        </p:nvSpPr>
        <p:spPr>
          <a:xfrm>
            <a:off x="1435395" y="3846050"/>
            <a:ext cx="9881634" cy="2373997"/>
          </a:xfrm>
        </p:spPr>
        <p:txBody>
          <a:bodyPr>
            <a:normAutofit/>
          </a:bodyPr>
          <a:lstStyle/>
          <a:p>
            <a:pPr marL="457200" indent="-457200" algn="l">
              <a:buFont typeface="+mj-lt"/>
              <a:buAutoNum type="arabicPeriod"/>
            </a:pPr>
            <a:r>
              <a:rPr lang="en-CA" sz="2800" dirty="0"/>
              <a:t>What is your </a:t>
            </a:r>
            <a:r>
              <a:rPr lang="en-US" sz="2800" dirty="0"/>
              <a:t>major</a:t>
            </a:r>
            <a:r>
              <a:rPr lang="en-CA" sz="2800" dirty="0"/>
              <a:t>?</a:t>
            </a:r>
            <a:endParaRPr lang="en-US" sz="2800" dirty="0"/>
          </a:p>
          <a:p>
            <a:pPr marL="457200" indent="-457200" algn="l">
              <a:buFont typeface="+mj-lt"/>
              <a:buAutoNum type="arabicPeriod"/>
            </a:pPr>
            <a:r>
              <a:rPr lang="en-CA" sz="2800" dirty="0"/>
              <a:t>What kind writing have you done, in either Chinese or English? What format was it? (Essays, novels, letters, etc.)</a:t>
            </a:r>
          </a:p>
        </p:txBody>
      </p:sp>
    </p:spTree>
    <p:extLst>
      <p:ext uri="{BB962C8B-B14F-4D97-AF65-F5344CB8AC3E}">
        <p14:creationId xmlns:p14="http://schemas.microsoft.com/office/powerpoint/2010/main" val="1171160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7AF8-E441-4F41-8200-41BC02F721B9}"/>
              </a:ext>
            </a:extLst>
          </p:cNvPr>
          <p:cNvSpPr>
            <a:spLocks noGrp="1"/>
          </p:cNvSpPr>
          <p:nvPr>
            <p:ph type="title"/>
          </p:nvPr>
        </p:nvSpPr>
        <p:spPr/>
        <p:txBody>
          <a:bodyPr>
            <a:normAutofit/>
          </a:bodyPr>
          <a:lstStyle/>
          <a:p>
            <a:pPr algn="ctr"/>
            <a:r>
              <a:rPr lang="en-CA" sz="6600" dirty="0"/>
              <a:t>Writing</a:t>
            </a:r>
          </a:p>
        </p:txBody>
      </p:sp>
      <p:sp>
        <p:nvSpPr>
          <p:cNvPr id="3" name="Content Placeholder 2">
            <a:extLst>
              <a:ext uri="{FF2B5EF4-FFF2-40B4-BE49-F238E27FC236}">
                <a16:creationId xmlns:a16="http://schemas.microsoft.com/office/drawing/2014/main" id="{2393A4F0-3FA4-4604-98A7-4035C7C905D4}"/>
              </a:ext>
            </a:extLst>
          </p:cNvPr>
          <p:cNvSpPr>
            <a:spLocks noGrp="1"/>
          </p:cNvSpPr>
          <p:nvPr>
            <p:ph idx="1"/>
          </p:nvPr>
        </p:nvSpPr>
        <p:spPr>
          <a:xfrm>
            <a:off x="747326" y="2518706"/>
            <a:ext cx="11029615" cy="3482044"/>
          </a:xfrm>
        </p:spPr>
        <p:txBody>
          <a:bodyPr>
            <a:normAutofit/>
          </a:bodyPr>
          <a:lstStyle/>
          <a:p>
            <a:r>
              <a:rPr lang="en-CA" sz="4400" dirty="0"/>
              <a:t>What was your writing process? What do you think about first?</a:t>
            </a:r>
          </a:p>
          <a:p>
            <a:r>
              <a:rPr lang="en-CA" sz="4400" dirty="0"/>
              <a:t>Why are there different kinds of writing?</a:t>
            </a:r>
          </a:p>
        </p:txBody>
      </p:sp>
    </p:spTree>
    <p:extLst>
      <p:ext uri="{BB962C8B-B14F-4D97-AF65-F5344CB8AC3E}">
        <p14:creationId xmlns:p14="http://schemas.microsoft.com/office/powerpoint/2010/main" val="289998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6E2C-481F-4ADC-8CA8-1A472FE1C3AD}"/>
              </a:ext>
            </a:extLst>
          </p:cNvPr>
          <p:cNvSpPr>
            <a:spLocks noGrp="1"/>
          </p:cNvSpPr>
          <p:nvPr>
            <p:ph type="title"/>
          </p:nvPr>
        </p:nvSpPr>
        <p:spPr/>
        <p:txBody>
          <a:bodyPr>
            <a:normAutofit/>
          </a:bodyPr>
          <a:lstStyle/>
          <a:p>
            <a:pPr algn="ctr"/>
            <a:r>
              <a:rPr lang="en-CA" sz="4800" dirty="0"/>
              <a:t>Writing is Writing</a:t>
            </a:r>
          </a:p>
        </p:txBody>
      </p:sp>
      <p:sp>
        <p:nvSpPr>
          <p:cNvPr id="3" name="Content Placeholder 2">
            <a:extLst>
              <a:ext uri="{FF2B5EF4-FFF2-40B4-BE49-F238E27FC236}">
                <a16:creationId xmlns:a16="http://schemas.microsoft.com/office/drawing/2014/main" id="{C5D1017A-4461-4272-9219-B738C2BA548A}"/>
              </a:ext>
            </a:extLst>
          </p:cNvPr>
          <p:cNvSpPr>
            <a:spLocks noGrp="1"/>
          </p:cNvSpPr>
          <p:nvPr>
            <p:ph idx="1"/>
          </p:nvPr>
        </p:nvSpPr>
        <p:spPr>
          <a:xfrm>
            <a:off x="793843" y="2567358"/>
            <a:ext cx="11029615" cy="4290642"/>
          </a:xfrm>
        </p:spPr>
        <p:txBody>
          <a:bodyPr>
            <a:normAutofit/>
          </a:bodyPr>
          <a:lstStyle/>
          <a:p>
            <a:r>
              <a:rPr lang="en-CA" sz="4000" dirty="0"/>
              <a:t>Whether Academic English, fiction, or news media, we always want to think about two things when writing:</a:t>
            </a:r>
          </a:p>
          <a:p>
            <a:pPr lvl="1"/>
            <a:r>
              <a:rPr lang="en-CA" sz="3600" dirty="0"/>
              <a:t>Purpose</a:t>
            </a:r>
          </a:p>
          <a:p>
            <a:pPr lvl="1"/>
            <a:r>
              <a:rPr lang="en-CA" sz="3600" dirty="0"/>
              <a:t>Audience</a:t>
            </a:r>
          </a:p>
        </p:txBody>
      </p:sp>
    </p:spTree>
    <p:extLst>
      <p:ext uri="{BB962C8B-B14F-4D97-AF65-F5344CB8AC3E}">
        <p14:creationId xmlns:p14="http://schemas.microsoft.com/office/powerpoint/2010/main" val="45685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6AEF646-8ABD-4FBF-AC00-4D7FE9A6BBF3}"/>
              </a:ext>
            </a:extLst>
          </p:cNvPr>
          <p:cNvGraphicFramePr>
            <a:graphicFrameLocks noGrp="1"/>
          </p:cNvGraphicFramePr>
          <p:nvPr>
            <p:extLst>
              <p:ext uri="{D42A27DB-BD31-4B8C-83A1-F6EECF244321}">
                <p14:modId xmlns:p14="http://schemas.microsoft.com/office/powerpoint/2010/main" val="1569386226"/>
              </p:ext>
            </p:extLst>
          </p:nvPr>
        </p:nvGraphicFramePr>
        <p:xfrm>
          <a:off x="106326" y="86391"/>
          <a:ext cx="11939136" cy="6721414"/>
        </p:xfrm>
        <a:graphic>
          <a:graphicData uri="http://schemas.openxmlformats.org/drawingml/2006/table">
            <a:tbl>
              <a:tblPr firstRow="1" firstCol="1" bandRow="1">
                <a:tableStyleId>{5C22544A-7EE6-4342-B048-85BDC9FD1C3A}</a:tableStyleId>
              </a:tblPr>
              <a:tblGrid>
                <a:gridCol w="1783590">
                  <a:extLst>
                    <a:ext uri="{9D8B030D-6E8A-4147-A177-3AD203B41FA5}">
                      <a16:colId xmlns:a16="http://schemas.microsoft.com/office/drawing/2014/main" val="3995063947"/>
                    </a:ext>
                  </a:extLst>
                </a:gridCol>
                <a:gridCol w="4832075">
                  <a:extLst>
                    <a:ext uri="{9D8B030D-6E8A-4147-A177-3AD203B41FA5}">
                      <a16:colId xmlns:a16="http://schemas.microsoft.com/office/drawing/2014/main" val="4103370997"/>
                    </a:ext>
                  </a:extLst>
                </a:gridCol>
                <a:gridCol w="5323471">
                  <a:extLst>
                    <a:ext uri="{9D8B030D-6E8A-4147-A177-3AD203B41FA5}">
                      <a16:colId xmlns:a16="http://schemas.microsoft.com/office/drawing/2014/main" val="3606657680"/>
                    </a:ext>
                  </a:extLst>
                </a:gridCol>
              </a:tblGrid>
              <a:tr h="977912">
                <a:tc>
                  <a:txBody>
                    <a:bodyPr/>
                    <a:lstStyle/>
                    <a:p>
                      <a:pPr algn="ctr"/>
                      <a:r>
                        <a:rPr lang="en-CA" dirty="0"/>
                        <a:t>          Purpose</a:t>
                      </a:r>
                    </a:p>
                    <a:p>
                      <a:pPr algn="ctr"/>
                      <a:r>
                        <a:rPr lang="en-CA" dirty="0"/>
                        <a:t>Audience</a:t>
                      </a:r>
                    </a:p>
                  </a:txBody>
                  <a:tcPr anchor="ctr"/>
                </a:tc>
                <a:tc>
                  <a:txBody>
                    <a:bodyPr/>
                    <a:lstStyle/>
                    <a:p>
                      <a:pPr algn="ctr"/>
                      <a:r>
                        <a:rPr lang="en-CA" sz="3600" dirty="0"/>
                        <a:t>Tell A Story</a:t>
                      </a:r>
                    </a:p>
                  </a:txBody>
                  <a:tcPr anchor="ctr"/>
                </a:tc>
                <a:tc>
                  <a:txBody>
                    <a:bodyPr/>
                    <a:lstStyle/>
                    <a:p>
                      <a:pPr algn="ctr"/>
                      <a:r>
                        <a:rPr lang="en-CA" sz="3600" dirty="0"/>
                        <a:t>Teach Quantum Theory</a:t>
                      </a:r>
                    </a:p>
                  </a:txBody>
                  <a:tcPr anchor="ctr"/>
                </a:tc>
                <a:extLst>
                  <a:ext uri="{0D108BD9-81ED-4DB2-BD59-A6C34878D82A}">
                    <a16:rowId xmlns:a16="http://schemas.microsoft.com/office/drawing/2014/main" val="410896024"/>
                  </a:ext>
                </a:extLst>
              </a:tr>
              <a:tr h="2871751">
                <a:tc>
                  <a:txBody>
                    <a:bodyPr/>
                    <a:lstStyle/>
                    <a:p>
                      <a:pPr algn="ctr"/>
                      <a:r>
                        <a:rPr lang="en-CA" sz="2800" dirty="0"/>
                        <a:t>Research Scientists</a:t>
                      </a:r>
                    </a:p>
                  </a:txBody>
                  <a:tcPr anchor="ctr"/>
                </a:tc>
                <a:tc>
                  <a:txBody>
                    <a:bodyPr/>
                    <a:lstStyle/>
                    <a:p>
                      <a:pPr algn="ctr"/>
                      <a:r>
                        <a:rPr lang="en-CA" sz="1800" b="0" i="0" kern="1200" dirty="0">
                          <a:solidFill>
                            <a:schemeClr val="dk1"/>
                          </a:solidFill>
                          <a:effectLst/>
                          <a:latin typeface="+mn-lt"/>
                          <a:ea typeface="+mn-ea"/>
                          <a:cs typeface="+mn-cs"/>
                        </a:rPr>
                        <a:t>“A hundred and fifty years before, when the parochial disagreements between Earth and Mars had been on the verge of war, the Belt had been a far horizon of tremendous mineral wealth beyond viable economic reach, and the outer planets had been beyond even the most unrealistic corporate dream.”</a:t>
                      </a:r>
                      <a:endParaRPr lang="en-CA" dirty="0"/>
                    </a:p>
                  </a:txBody>
                  <a:tcPr anchor="ctr"/>
                </a:tc>
                <a:tc>
                  <a:txBody>
                    <a:bodyPr/>
                    <a:lstStyle/>
                    <a:p>
                      <a:pPr algn="ctr"/>
                      <a:endParaRPr lang="en-CA" dirty="0"/>
                    </a:p>
                  </a:txBody>
                  <a:tcPr anchor="ctr"/>
                </a:tc>
                <a:extLst>
                  <a:ext uri="{0D108BD9-81ED-4DB2-BD59-A6C34878D82A}">
                    <a16:rowId xmlns:a16="http://schemas.microsoft.com/office/drawing/2014/main" val="3579171582"/>
                  </a:ext>
                </a:extLst>
              </a:tr>
              <a:tr h="2871751">
                <a:tc>
                  <a:txBody>
                    <a:bodyPr/>
                    <a:lstStyle/>
                    <a:p>
                      <a:pPr algn="ctr"/>
                      <a:r>
                        <a:rPr lang="en-CA" sz="3200" dirty="0"/>
                        <a:t>Children</a:t>
                      </a:r>
                    </a:p>
                  </a:txBody>
                  <a:tcPr anchor="ctr"/>
                </a:tc>
                <a:tc>
                  <a:txBody>
                    <a:bodyPr/>
                    <a:lstStyle/>
                    <a:p>
                      <a:pPr algn="ctr"/>
                      <a:endParaRPr lang="en-CA" dirty="0"/>
                    </a:p>
                  </a:txBody>
                  <a:tcPr anchor="ctr"/>
                </a:tc>
                <a:tc>
                  <a:txBody>
                    <a:bodyPr/>
                    <a:lstStyle/>
                    <a:p>
                      <a:pPr algn="ctr"/>
                      <a:endParaRPr lang="en-CA" dirty="0"/>
                    </a:p>
                  </a:txBody>
                  <a:tcPr anchor="ctr"/>
                </a:tc>
                <a:extLst>
                  <a:ext uri="{0D108BD9-81ED-4DB2-BD59-A6C34878D82A}">
                    <a16:rowId xmlns:a16="http://schemas.microsoft.com/office/drawing/2014/main" val="646776183"/>
                  </a:ext>
                </a:extLst>
              </a:tr>
            </a:tbl>
          </a:graphicData>
        </a:graphic>
      </p:graphicFrame>
      <p:pic>
        <p:nvPicPr>
          <p:cNvPr id="8" name="Picture 2" descr="See the source image">
            <a:extLst>
              <a:ext uri="{FF2B5EF4-FFF2-40B4-BE49-F238E27FC236}">
                <a16:creationId xmlns:a16="http://schemas.microsoft.com/office/drawing/2014/main" id="{B9E68F93-696D-4DBD-A17B-47D1AA5FB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451" t="17923" r="3962" b="33332"/>
          <a:stretch/>
        </p:blipFill>
        <p:spPr bwMode="auto">
          <a:xfrm>
            <a:off x="7180386" y="4547481"/>
            <a:ext cx="4730260" cy="21484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BEBCF30C-C7D0-4C38-A374-56671A750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2" t="15715" r="65512" b="25183"/>
          <a:stretch/>
        </p:blipFill>
        <p:spPr bwMode="auto">
          <a:xfrm>
            <a:off x="6745383" y="3973877"/>
            <a:ext cx="1529861" cy="16478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some food&#10;&#10;Description automatically generated with low confidence">
            <a:extLst>
              <a:ext uri="{FF2B5EF4-FFF2-40B4-BE49-F238E27FC236}">
                <a16:creationId xmlns:a16="http://schemas.microsoft.com/office/drawing/2014/main" id="{BE4504F8-3324-401C-B7E3-12583C30B116}"/>
              </a:ext>
            </a:extLst>
          </p:cNvPr>
          <p:cNvPicPr>
            <a:picLocks noChangeAspect="1"/>
          </p:cNvPicPr>
          <p:nvPr/>
        </p:nvPicPr>
        <p:blipFill rotWithShape="1">
          <a:blip r:embed="rId3"/>
          <a:srcRect l="124" t="9460" r="52682" b="27271"/>
          <a:stretch/>
        </p:blipFill>
        <p:spPr>
          <a:xfrm>
            <a:off x="1792539" y="4060268"/>
            <a:ext cx="4952844" cy="2797732"/>
          </a:xfrm>
          <a:prstGeom prst="rect">
            <a:avLst/>
          </a:prstGeom>
        </p:spPr>
      </p:pic>
      <p:pic>
        <p:nvPicPr>
          <p:cNvPr id="11" name="Picture 10" descr="Chart&#10;&#10;Description automatically generated">
            <a:extLst>
              <a:ext uri="{FF2B5EF4-FFF2-40B4-BE49-F238E27FC236}">
                <a16:creationId xmlns:a16="http://schemas.microsoft.com/office/drawing/2014/main" id="{DFDD1A74-F1A4-4039-907B-003CB436A5B4}"/>
              </a:ext>
            </a:extLst>
          </p:cNvPr>
          <p:cNvPicPr>
            <a:picLocks noChangeAspect="1"/>
          </p:cNvPicPr>
          <p:nvPr/>
        </p:nvPicPr>
        <p:blipFill>
          <a:blip r:embed="rId4"/>
          <a:stretch>
            <a:fillRect/>
          </a:stretch>
        </p:blipFill>
        <p:spPr>
          <a:xfrm>
            <a:off x="8604584" y="1056141"/>
            <a:ext cx="3440878" cy="2863588"/>
          </a:xfrm>
          <a:prstGeom prst="rect">
            <a:avLst/>
          </a:prstGeom>
        </p:spPr>
      </p:pic>
      <p:pic>
        <p:nvPicPr>
          <p:cNvPr id="6" name="Picture 5" descr="Text&#10;&#10;Description automatically generated">
            <a:extLst>
              <a:ext uri="{FF2B5EF4-FFF2-40B4-BE49-F238E27FC236}">
                <a16:creationId xmlns:a16="http://schemas.microsoft.com/office/drawing/2014/main" id="{CDEF2200-826D-4569-84B2-AC03C968D060}"/>
              </a:ext>
            </a:extLst>
          </p:cNvPr>
          <p:cNvPicPr>
            <a:picLocks noChangeAspect="1"/>
          </p:cNvPicPr>
          <p:nvPr/>
        </p:nvPicPr>
        <p:blipFill rotWithShape="1">
          <a:blip r:embed="rId5"/>
          <a:srcRect b="57447"/>
          <a:stretch/>
        </p:blipFill>
        <p:spPr>
          <a:xfrm>
            <a:off x="6745383" y="1056141"/>
            <a:ext cx="3640015" cy="2555753"/>
          </a:xfrm>
          <a:prstGeom prst="rect">
            <a:avLst/>
          </a:prstGeom>
        </p:spPr>
      </p:pic>
    </p:spTree>
    <p:extLst>
      <p:ext uri="{BB962C8B-B14F-4D97-AF65-F5344CB8AC3E}">
        <p14:creationId xmlns:p14="http://schemas.microsoft.com/office/powerpoint/2010/main" val="230953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AEE3-F166-494B-BBB3-AA6F6A0D588E}"/>
              </a:ext>
            </a:extLst>
          </p:cNvPr>
          <p:cNvSpPr>
            <a:spLocks noGrp="1"/>
          </p:cNvSpPr>
          <p:nvPr>
            <p:ph type="title"/>
          </p:nvPr>
        </p:nvSpPr>
        <p:spPr/>
        <p:txBody>
          <a:bodyPr>
            <a:normAutofit/>
          </a:bodyPr>
          <a:lstStyle/>
          <a:p>
            <a:pPr algn="ctr"/>
            <a:r>
              <a:rPr lang="en-CA" sz="4000" dirty="0"/>
              <a:t>Research Papers &amp; Scientific Journals</a:t>
            </a:r>
          </a:p>
        </p:txBody>
      </p:sp>
      <p:sp>
        <p:nvSpPr>
          <p:cNvPr id="3" name="Content Placeholder 2">
            <a:extLst>
              <a:ext uri="{FF2B5EF4-FFF2-40B4-BE49-F238E27FC236}">
                <a16:creationId xmlns:a16="http://schemas.microsoft.com/office/drawing/2014/main" id="{73D295D2-CED7-49FF-AFD1-8A4649500893}"/>
              </a:ext>
            </a:extLst>
          </p:cNvPr>
          <p:cNvSpPr>
            <a:spLocks noGrp="1"/>
          </p:cNvSpPr>
          <p:nvPr>
            <p:ph idx="1"/>
          </p:nvPr>
        </p:nvSpPr>
        <p:spPr>
          <a:xfrm>
            <a:off x="1103127" y="2565105"/>
            <a:ext cx="9994605" cy="3490187"/>
          </a:xfrm>
        </p:spPr>
        <p:txBody>
          <a:bodyPr>
            <a:normAutofit lnSpcReduction="10000"/>
          </a:bodyPr>
          <a:lstStyle/>
          <a:p>
            <a:pPr marL="0" indent="0">
              <a:buNone/>
            </a:pPr>
            <a:r>
              <a:rPr lang="en-US" sz="3600"/>
              <a:t>So back to the subject of research….</a:t>
            </a:r>
          </a:p>
          <a:p>
            <a:pPr marL="0" indent="0">
              <a:buNone/>
            </a:pPr>
            <a:endParaRPr lang="en-US" sz="3600"/>
          </a:p>
          <a:p>
            <a:r>
              <a:rPr lang="en-CA" sz="3600"/>
              <a:t>Who </a:t>
            </a:r>
            <a:r>
              <a:rPr lang="en-CA" sz="3600" dirty="0"/>
              <a:t>is the audience of a research paper?</a:t>
            </a:r>
          </a:p>
          <a:p>
            <a:endParaRPr lang="en-CA" sz="3600" dirty="0"/>
          </a:p>
          <a:p>
            <a:r>
              <a:rPr lang="en-CA" sz="3600" dirty="0"/>
              <a:t>What is the purpose? What are we trying to do?</a:t>
            </a:r>
          </a:p>
        </p:txBody>
      </p:sp>
    </p:spTree>
    <p:extLst>
      <p:ext uri="{BB962C8B-B14F-4D97-AF65-F5344CB8AC3E}">
        <p14:creationId xmlns:p14="http://schemas.microsoft.com/office/powerpoint/2010/main" val="380219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4E26-522A-4122-9A3E-B6299E47FDA1}"/>
              </a:ext>
            </a:extLst>
          </p:cNvPr>
          <p:cNvSpPr>
            <a:spLocks noGrp="1"/>
          </p:cNvSpPr>
          <p:nvPr>
            <p:ph type="title"/>
          </p:nvPr>
        </p:nvSpPr>
        <p:spPr/>
        <p:txBody>
          <a:bodyPr>
            <a:normAutofit/>
          </a:bodyPr>
          <a:lstStyle/>
          <a:p>
            <a:pPr algn="ctr"/>
            <a:r>
              <a:rPr lang="en-CA" sz="3600" dirty="0"/>
              <a:t>Specific Purpose and Specific Audience</a:t>
            </a:r>
          </a:p>
        </p:txBody>
      </p:sp>
      <p:pic>
        <p:nvPicPr>
          <p:cNvPr id="5" name="Content Placeholder 4">
            <a:extLst>
              <a:ext uri="{FF2B5EF4-FFF2-40B4-BE49-F238E27FC236}">
                <a16:creationId xmlns:a16="http://schemas.microsoft.com/office/drawing/2014/main" id="{EE0DFB75-69C9-45B2-88AA-E7C28DA91035}"/>
              </a:ext>
            </a:extLst>
          </p:cNvPr>
          <p:cNvPicPr>
            <a:picLocks noGrp="1" noChangeAspect="1"/>
          </p:cNvPicPr>
          <p:nvPr>
            <p:ph idx="1"/>
          </p:nvPr>
        </p:nvPicPr>
        <p:blipFill>
          <a:blip r:embed="rId2"/>
          <a:stretch>
            <a:fillRect/>
          </a:stretch>
        </p:blipFill>
        <p:spPr>
          <a:xfrm>
            <a:off x="6329446" y="2398297"/>
            <a:ext cx="5281362" cy="3969824"/>
          </a:xfrm>
        </p:spPr>
      </p:pic>
      <p:sp>
        <p:nvSpPr>
          <p:cNvPr id="7" name="TextBox 6">
            <a:extLst>
              <a:ext uri="{FF2B5EF4-FFF2-40B4-BE49-F238E27FC236}">
                <a16:creationId xmlns:a16="http://schemas.microsoft.com/office/drawing/2014/main" id="{713E010F-E8EB-4C2D-80E7-D28D97CECD34}"/>
              </a:ext>
            </a:extLst>
          </p:cNvPr>
          <p:cNvSpPr txBox="1"/>
          <p:nvPr/>
        </p:nvSpPr>
        <p:spPr>
          <a:xfrm>
            <a:off x="6563478" y="6368121"/>
            <a:ext cx="4913039" cy="376908"/>
          </a:xfrm>
          <a:prstGeom prst="rect">
            <a:avLst/>
          </a:prstGeom>
          <a:noFill/>
        </p:spPr>
        <p:txBody>
          <a:bodyPr wrap="square">
            <a:spAutoFit/>
          </a:bodyPr>
          <a:lstStyle/>
          <a:p>
            <a:r>
              <a:rPr lang="en-CA" dirty="0"/>
              <a:t>https://www.apa.org/pi/about/public-messages.pdf</a:t>
            </a:r>
          </a:p>
        </p:txBody>
      </p:sp>
      <p:pic>
        <p:nvPicPr>
          <p:cNvPr id="9" name="Picture 8">
            <a:extLst>
              <a:ext uri="{FF2B5EF4-FFF2-40B4-BE49-F238E27FC236}">
                <a16:creationId xmlns:a16="http://schemas.microsoft.com/office/drawing/2014/main" id="{C8043B14-57F6-4414-B5F8-2450B2D0A600}"/>
              </a:ext>
            </a:extLst>
          </p:cNvPr>
          <p:cNvPicPr>
            <a:picLocks noChangeAspect="1"/>
          </p:cNvPicPr>
          <p:nvPr/>
        </p:nvPicPr>
        <p:blipFill>
          <a:blip r:embed="rId3"/>
          <a:stretch>
            <a:fillRect/>
          </a:stretch>
        </p:blipFill>
        <p:spPr>
          <a:xfrm>
            <a:off x="581192" y="2398297"/>
            <a:ext cx="5281362" cy="3974181"/>
          </a:xfrm>
          <a:prstGeom prst="rect">
            <a:avLst/>
          </a:prstGeom>
        </p:spPr>
      </p:pic>
    </p:spTree>
    <p:extLst>
      <p:ext uri="{BB962C8B-B14F-4D97-AF65-F5344CB8AC3E}">
        <p14:creationId xmlns:p14="http://schemas.microsoft.com/office/powerpoint/2010/main" val="3174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00F7-5667-BBFF-998C-92540D73538E}"/>
              </a:ext>
            </a:extLst>
          </p:cNvPr>
          <p:cNvSpPr>
            <a:spLocks noGrp="1"/>
          </p:cNvSpPr>
          <p:nvPr>
            <p:ph type="title"/>
          </p:nvPr>
        </p:nvSpPr>
        <p:spPr/>
        <p:txBody>
          <a:bodyPr/>
          <a:lstStyle/>
          <a:p>
            <a:r>
              <a:rPr lang="en-CA"/>
              <a:t>Reading and Writing</a:t>
            </a:r>
            <a:br>
              <a:rPr lang="en-US"/>
            </a:br>
            <a:r>
              <a:rPr lang="en-US"/>
              <a:t>For Academic Purposes (A)</a:t>
            </a:r>
          </a:p>
        </p:txBody>
      </p:sp>
      <p:sp>
        <p:nvSpPr>
          <p:cNvPr id="3" name="Content Placeholder 2">
            <a:extLst>
              <a:ext uri="{FF2B5EF4-FFF2-40B4-BE49-F238E27FC236}">
                <a16:creationId xmlns:a16="http://schemas.microsoft.com/office/drawing/2014/main" id="{16298D84-DEBD-82A0-C55F-168B6F988F77}"/>
              </a:ext>
            </a:extLst>
          </p:cNvPr>
          <p:cNvSpPr>
            <a:spLocks noGrp="1"/>
          </p:cNvSpPr>
          <p:nvPr>
            <p:ph type="body" idx="1"/>
          </p:nvPr>
        </p:nvSpPr>
        <p:spPr>
          <a:xfrm>
            <a:off x="2015067" y="3846051"/>
            <a:ext cx="8158690" cy="2340769"/>
          </a:xfrm>
        </p:spPr>
        <p:txBody>
          <a:bodyPr>
            <a:normAutofit/>
          </a:bodyPr>
          <a:lstStyle/>
          <a:p>
            <a:r>
              <a:rPr lang="en-US"/>
              <a:t>Russell </a:t>
            </a:r>
            <a:r>
              <a:rPr lang="en-US" dirty="0"/>
              <a:t>w. a. Burgess</a:t>
            </a:r>
          </a:p>
          <a:p>
            <a:r>
              <a:rPr lang="en-US" kern="100" dirty="0">
                <a:effectLst/>
                <a:ea typeface="SimSun" panose="02010600030101010101" pitchFamily="2" charset="-122"/>
              </a:rPr>
              <a:t>Course Code: 14201082</a:t>
            </a:r>
          </a:p>
          <a:p>
            <a:r>
              <a:rPr lang="en-US" kern="100" dirty="0">
                <a:ea typeface="SimSun" panose="02010600030101010101" pitchFamily="2" charset="-122"/>
              </a:rPr>
              <a:t>Office Hours: Thursday 1:00 – 3:00, 明理楼208D</a:t>
            </a:r>
          </a:p>
          <a:p>
            <a:r>
              <a:rPr lang="en-US" kern="100" dirty="0">
                <a:effectLst/>
                <a:ea typeface="SimSun" panose="02010600030101010101" pitchFamily="2" charset="-122"/>
              </a:rPr>
              <a:t>E-Mail: </a:t>
            </a:r>
            <a:r>
              <a:rPr lang="en-US" kern="100" dirty="0">
                <a:ea typeface="SimSun" panose="02010600030101010101" pitchFamily="2" charset="-122"/>
              </a:rPr>
              <a:t>rwaburgess@mail.tsinghua.edu.cn</a:t>
            </a:r>
            <a:endParaRPr lang="en-US" kern="100" dirty="0">
              <a:effectLst/>
              <a:ea typeface="SimSun" panose="02010600030101010101" pitchFamily="2" charset="-122"/>
            </a:endParaRPr>
          </a:p>
        </p:txBody>
      </p:sp>
    </p:spTree>
    <p:extLst>
      <p:ext uri="{BB962C8B-B14F-4D97-AF65-F5344CB8AC3E}">
        <p14:creationId xmlns:p14="http://schemas.microsoft.com/office/powerpoint/2010/main" val="2131544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AEE3-F166-494B-BBB3-AA6F6A0D588E}"/>
              </a:ext>
            </a:extLst>
          </p:cNvPr>
          <p:cNvSpPr>
            <a:spLocks noGrp="1"/>
          </p:cNvSpPr>
          <p:nvPr>
            <p:ph type="title"/>
          </p:nvPr>
        </p:nvSpPr>
        <p:spPr>
          <a:xfrm>
            <a:off x="1295402" y="998060"/>
            <a:ext cx="9601196" cy="1303867"/>
          </a:xfrm>
        </p:spPr>
        <p:txBody>
          <a:bodyPr>
            <a:normAutofit/>
          </a:bodyPr>
          <a:lstStyle/>
          <a:p>
            <a:pPr algn="ctr"/>
            <a:r>
              <a:rPr lang="en-CA" sz="4000" dirty="0"/>
              <a:t>Research Papers &amp; Scientific Journals</a:t>
            </a:r>
          </a:p>
        </p:txBody>
      </p:sp>
      <p:sp>
        <p:nvSpPr>
          <p:cNvPr id="3" name="Content Placeholder 2">
            <a:extLst>
              <a:ext uri="{FF2B5EF4-FFF2-40B4-BE49-F238E27FC236}">
                <a16:creationId xmlns:a16="http://schemas.microsoft.com/office/drawing/2014/main" id="{73D295D2-CED7-49FF-AFD1-8A4649500893}"/>
              </a:ext>
            </a:extLst>
          </p:cNvPr>
          <p:cNvSpPr>
            <a:spLocks noGrp="1"/>
          </p:cNvSpPr>
          <p:nvPr>
            <p:ph idx="1"/>
          </p:nvPr>
        </p:nvSpPr>
        <p:spPr>
          <a:xfrm>
            <a:off x="979311" y="2351971"/>
            <a:ext cx="10806769" cy="2888088"/>
          </a:xfrm>
        </p:spPr>
        <p:txBody>
          <a:bodyPr anchor="t">
            <a:normAutofit/>
          </a:bodyPr>
          <a:lstStyle/>
          <a:p>
            <a:r>
              <a:rPr lang="en-CA" sz="4000" dirty="0"/>
              <a:t>The scientific method is about testing and replication</a:t>
            </a:r>
          </a:p>
          <a:p>
            <a:r>
              <a:rPr lang="en-CA" sz="4000" dirty="0"/>
              <a:t>Theory comes from observation, and is tested through repeated experimentation</a:t>
            </a:r>
          </a:p>
        </p:txBody>
      </p:sp>
      <p:sp>
        <p:nvSpPr>
          <p:cNvPr id="4" name="Rectangle 3">
            <a:extLst>
              <a:ext uri="{FF2B5EF4-FFF2-40B4-BE49-F238E27FC236}">
                <a16:creationId xmlns:a16="http://schemas.microsoft.com/office/drawing/2014/main" id="{E78E3E22-7B0A-4C02-8E26-F635372C0B6F}"/>
              </a:ext>
            </a:extLst>
          </p:cNvPr>
          <p:cNvSpPr/>
          <p:nvPr/>
        </p:nvSpPr>
        <p:spPr>
          <a:xfrm>
            <a:off x="0" y="5240061"/>
            <a:ext cx="2368062" cy="1600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Observation</a:t>
            </a:r>
          </a:p>
        </p:txBody>
      </p:sp>
      <p:sp>
        <p:nvSpPr>
          <p:cNvPr id="5" name="Rectangle 4">
            <a:extLst>
              <a:ext uri="{FF2B5EF4-FFF2-40B4-BE49-F238E27FC236}">
                <a16:creationId xmlns:a16="http://schemas.microsoft.com/office/drawing/2014/main" id="{91611F4A-A0E9-484C-BC99-B31CE53BB917}"/>
              </a:ext>
            </a:extLst>
          </p:cNvPr>
          <p:cNvSpPr/>
          <p:nvPr/>
        </p:nvSpPr>
        <p:spPr>
          <a:xfrm>
            <a:off x="3226778" y="5240059"/>
            <a:ext cx="2368062" cy="1600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Hypothesis</a:t>
            </a:r>
          </a:p>
        </p:txBody>
      </p:sp>
      <p:sp>
        <p:nvSpPr>
          <p:cNvPr id="6" name="Rectangle 5">
            <a:extLst>
              <a:ext uri="{FF2B5EF4-FFF2-40B4-BE49-F238E27FC236}">
                <a16:creationId xmlns:a16="http://schemas.microsoft.com/office/drawing/2014/main" id="{F68C8F25-D7F3-429C-ABD8-32BC09F5047F}"/>
              </a:ext>
            </a:extLst>
          </p:cNvPr>
          <p:cNvSpPr/>
          <p:nvPr/>
        </p:nvSpPr>
        <p:spPr>
          <a:xfrm>
            <a:off x="6597161" y="5240059"/>
            <a:ext cx="2368062" cy="1600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t>Testing</a:t>
            </a:r>
          </a:p>
        </p:txBody>
      </p:sp>
      <p:sp>
        <p:nvSpPr>
          <p:cNvPr id="7" name="Rectangle 6">
            <a:extLst>
              <a:ext uri="{FF2B5EF4-FFF2-40B4-BE49-F238E27FC236}">
                <a16:creationId xmlns:a16="http://schemas.microsoft.com/office/drawing/2014/main" id="{B750FC65-0F6A-41F1-AA08-02D71A9E8CBD}"/>
              </a:ext>
            </a:extLst>
          </p:cNvPr>
          <p:cNvSpPr/>
          <p:nvPr/>
        </p:nvSpPr>
        <p:spPr>
          <a:xfrm>
            <a:off x="9753600" y="5240057"/>
            <a:ext cx="2368062" cy="1600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t>Theory</a:t>
            </a:r>
          </a:p>
        </p:txBody>
      </p:sp>
      <p:sp>
        <p:nvSpPr>
          <p:cNvPr id="8" name="Arrow: Right 7">
            <a:extLst>
              <a:ext uri="{FF2B5EF4-FFF2-40B4-BE49-F238E27FC236}">
                <a16:creationId xmlns:a16="http://schemas.microsoft.com/office/drawing/2014/main" id="{9198F75B-A65D-4FB4-A79C-0F75310B9937}"/>
              </a:ext>
            </a:extLst>
          </p:cNvPr>
          <p:cNvSpPr/>
          <p:nvPr/>
        </p:nvSpPr>
        <p:spPr>
          <a:xfrm>
            <a:off x="2604554" y="5290103"/>
            <a:ext cx="395653" cy="1500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CCB97373-3BC2-47D7-B084-B6DAA304C921}"/>
              </a:ext>
            </a:extLst>
          </p:cNvPr>
          <p:cNvSpPr/>
          <p:nvPr/>
        </p:nvSpPr>
        <p:spPr>
          <a:xfrm>
            <a:off x="5907845" y="5290103"/>
            <a:ext cx="395653" cy="1500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A714637F-51E1-43E7-959E-52F4BC24BF25}"/>
              </a:ext>
            </a:extLst>
          </p:cNvPr>
          <p:cNvSpPr/>
          <p:nvPr/>
        </p:nvSpPr>
        <p:spPr>
          <a:xfrm>
            <a:off x="9201715" y="5290103"/>
            <a:ext cx="395653" cy="1500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1231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3FE7B1-AA92-467B-BA92-7F5A320BC20D}"/>
              </a:ext>
            </a:extLst>
          </p:cNvPr>
          <p:cNvSpPr>
            <a:spLocks noGrp="1"/>
          </p:cNvSpPr>
          <p:nvPr>
            <p:ph idx="4294967295"/>
          </p:nvPr>
        </p:nvSpPr>
        <p:spPr>
          <a:xfrm>
            <a:off x="677825" y="1481543"/>
            <a:ext cx="10848311" cy="4994275"/>
          </a:xfrm>
        </p:spPr>
        <p:txBody>
          <a:bodyPr anchor="t">
            <a:normAutofit/>
          </a:bodyPr>
          <a:lstStyle/>
          <a:p>
            <a:r>
              <a:rPr lang="en-CA" sz="2800" dirty="0"/>
              <a:t>Academic studies, research papers, and scientific journal articles are a key part of the scientific method</a:t>
            </a:r>
          </a:p>
          <a:p>
            <a:r>
              <a:rPr lang="en-CA" sz="2800" dirty="0"/>
              <a:t>Papers and articles are instructions that other researchers can use to replicate the studies, either proving or disproving the hypothesis</a:t>
            </a:r>
          </a:p>
          <a:p>
            <a:r>
              <a:rPr lang="en-CA" sz="2800" dirty="0"/>
              <a:t>They can also be used to help others design </a:t>
            </a:r>
            <a:br>
              <a:rPr lang="en-CA" sz="2800" dirty="0"/>
            </a:br>
            <a:r>
              <a:rPr lang="en-CA" sz="2800" dirty="0"/>
              <a:t>their own research projects to build </a:t>
            </a:r>
            <a:br>
              <a:rPr lang="en-CA" sz="2800" dirty="0"/>
            </a:br>
            <a:r>
              <a:rPr lang="en-CA" sz="2800" dirty="0"/>
              <a:t>on the research</a:t>
            </a:r>
          </a:p>
          <a:p>
            <a:r>
              <a:rPr lang="en-CA" sz="2800" dirty="0"/>
              <a:t>And of course, this is the main way that new</a:t>
            </a:r>
            <a:br>
              <a:rPr lang="en-CA" sz="2800" dirty="0"/>
            </a:br>
            <a:r>
              <a:rPr lang="en-CA" sz="2800" dirty="0"/>
              <a:t>discoveries are shared with the world</a:t>
            </a:r>
          </a:p>
        </p:txBody>
      </p:sp>
      <p:sp>
        <p:nvSpPr>
          <p:cNvPr id="5" name="Title 1">
            <a:extLst>
              <a:ext uri="{FF2B5EF4-FFF2-40B4-BE49-F238E27FC236}">
                <a16:creationId xmlns:a16="http://schemas.microsoft.com/office/drawing/2014/main" id="{1C7AA60C-A002-440C-AEA3-DA1DB21293A4}"/>
              </a:ext>
            </a:extLst>
          </p:cNvPr>
          <p:cNvSpPr>
            <a:spLocks noGrp="1"/>
          </p:cNvSpPr>
          <p:nvPr>
            <p:ph type="title" idx="4294967295"/>
          </p:nvPr>
        </p:nvSpPr>
        <p:spPr>
          <a:xfrm>
            <a:off x="677825" y="587635"/>
            <a:ext cx="11029950" cy="1014413"/>
          </a:xfrm>
        </p:spPr>
        <p:txBody>
          <a:bodyPr>
            <a:normAutofit/>
          </a:bodyPr>
          <a:lstStyle/>
          <a:p>
            <a:pPr algn="ctr"/>
            <a:r>
              <a:rPr lang="en-CA" sz="4000" dirty="0"/>
              <a:t>Research Papers &amp; Scientific Journals</a:t>
            </a:r>
          </a:p>
        </p:txBody>
      </p:sp>
      <p:pic>
        <p:nvPicPr>
          <p:cNvPr id="4" name="Picture 3">
            <a:extLst>
              <a:ext uri="{FF2B5EF4-FFF2-40B4-BE49-F238E27FC236}">
                <a16:creationId xmlns:a16="http://schemas.microsoft.com/office/drawing/2014/main" id="{76F5310A-2BE3-4A8F-83F4-EF1B640BA9BD}"/>
              </a:ext>
            </a:extLst>
          </p:cNvPr>
          <p:cNvPicPr>
            <a:picLocks noChangeAspect="1"/>
          </p:cNvPicPr>
          <p:nvPr/>
        </p:nvPicPr>
        <p:blipFill rotWithShape="1">
          <a:blip r:embed="rId2"/>
          <a:srcRect l="5274" r="210"/>
          <a:stretch/>
        </p:blipFill>
        <p:spPr>
          <a:xfrm>
            <a:off x="7475659" y="3841509"/>
            <a:ext cx="4848392" cy="3138468"/>
          </a:xfrm>
          <a:prstGeom prst="rect">
            <a:avLst/>
          </a:prstGeom>
        </p:spPr>
      </p:pic>
    </p:spTree>
    <p:extLst>
      <p:ext uri="{BB962C8B-B14F-4D97-AF65-F5344CB8AC3E}">
        <p14:creationId xmlns:p14="http://schemas.microsoft.com/office/powerpoint/2010/main" val="17486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FB992-9CAC-4DE3-9270-8380597BCA50}"/>
              </a:ext>
            </a:extLst>
          </p:cNvPr>
          <p:cNvSpPr>
            <a:spLocks noGrp="1"/>
          </p:cNvSpPr>
          <p:nvPr>
            <p:ph type="title"/>
          </p:nvPr>
        </p:nvSpPr>
        <p:spPr/>
        <p:txBody>
          <a:bodyPr/>
          <a:lstStyle/>
          <a:p>
            <a:r>
              <a:rPr lang="en-US"/>
              <a:t>Different Kinds of Research</a:t>
            </a:r>
            <a:endParaRPr lang="en-CA" dirty="0"/>
          </a:p>
        </p:txBody>
      </p:sp>
      <p:sp>
        <p:nvSpPr>
          <p:cNvPr id="3" name="Content Placeholder 2">
            <a:extLst>
              <a:ext uri="{FF2B5EF4-FFF2-40B4-BE49-F238E27FC236}">
                <a16:creationId xmlns:a16="http://schemas.microsoft.com/office/drawing/2014/main" id="{7A1764DA-EFB0-4B1C-B006-74FA9A4CBA3D}"/>
              </a:ext>
            </a:extLst>
          </p:cNvPr>
          <p:cNvSpPr>
            <a:spLocks noGrp="1"/>
          </p:cNvSpPr>
          <p:nvPr>
            <p:ph idx="1"/>
          </p:nvPr>
        </p:nvSpPr>
        <p:spPr>
          <a:xfrm>
            <a:off x="1295401" y="2412263"/>
            <a:ext cx="9601196" cy="3874238"/>
          </a:xfrm>
        </p:spPr>
        <p:txBody>
          <a:bodyPr>
            <a:normAutofit/>
          </a:bodyPr>
          <a:lstStyle/>
          <a:p>
            <a:r>
              <a:rPr lang="en-CA" dirty="0"/>
              <a:t>Empirical</a:t>
            </a:r>
          </a:p>
          <a:p>
            <a:pPr lvl="1"/>
            <a:r>
              <a:rPr lang="en-CA" dirty="0"/>
              <a:t>Based on things you can observe or measure</a:t>
            </a:r>
          </a:p>
          <a:p>
            <a:pPr lvl="1"/>
            <a:r>
              <a:rPr lang="en-CA" dirty="0"/>
              <a:t>If A happens </a:t>
            </a:r>
            <a:r>
              <a:rPr lang="en-CA" dirty="0">
                <a:sym typeface="Wingdings" panose="05000000000000000000" pitchFamily="2" charset="2"/>
              </a:rPr>
              <a:t> B happens</a:t>
            </a:r>
          </a:p>
          <a:p>
            <a:pPr lvl="1"/>
            <a:r>
              <a:rPr lang="en-CA" dirty="0">
                <a:sym typeface="Wingdings" panose="05000000000000000000" pitchFamily="2" charset="2"/>
              </a:rPr>
              <a:t>Lab experiments repeated over and over</a:t>
            </a:r>
            <a:endParaRPr lang="en-CA" dirty="0"/>
          </a:p>
          <a:p>
            <a:r>
              <a:rPr lang="en-CA" dirty="0"/>
              <a:t>Theoretical </a:t>
            </a:r>
          </a:p>
          <a:p>
            <a:pPr lvl="1"/>
            <a:r>
              <a:rPr lang="en-CA" dirty="0"/>
              <a:t>How likely will A happen?</a:t>
            </a:r>
          </a:p>
          <a:p>
            <a:pPr lvl="1"/>
            <a:r>
              <a:rPr lang="en-CA" dirty="0"/>
              <a:t>Related to ideas</a:t>
            </a:r>
          </a:p>
          <a:p>
            <a:pPr lvl="1"/>
            <a:r>
              <a:rPr lang="en-CA" dirty="0"/>
              <a:t>Look at existing data and make a theory about the patterns (no experiment)</a:t>
            </a:r>
          </a:p>
        </p:txBody>
      </p:sp>
    </p:spTree>
    <p:extLst>
      <p:ext uri="{BB962C8B-B14F-4D97-AF65-F5344CB8AC3E}">
        <p14:creationId xmlns:p14="http://schemas.microsoft.com/office/powerpoint/2010/main" val="2932408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7880-1FF8-44E3-8210-9A880364D6BB}"/>
              </a:ext>
            </a:extLst>
          </p:cNvPr>
          <p:cNvSpPr>
            <a:spLocks noGrp="1"/>
          </p:cNvSpPr>
          <p:nvPr>
            <p:ph type="title" idx="4294967295"/>
          </p:nvPr>
        </p:nvSpPr>
        <p:spPr>
          <a:xfrm>
            <a:off x="1295400" y="615249"/>
            <a:ext cx="9601200" cy="939763"/>
          </a:xfrm>
        </p:spPr>
        <p:txBody>
          <a:bodyPr>
            <a:normAutofit/>
          </a:bodyPr>
          <a:lstStyle/>
          <a:p>
            <a:pPr algn="ctr"/>
            <a:r>
              <a:rPr lang="en-US" sz="4400"/>
              <a:t>Different Kinds</a:t>
            </a:r>
            <a:r>
              <a:rPr lang="en-CA" sz="4400"/>
              <a:t> of </a:t>
            </a:r>
            <a:r>
              <a:rPr lang="en-US" sz="4400"/>
              <a:t>R</a:t>
            </a:r>
            <a:r>
              <a:rPr lang="en-CA" sz="4400"/>
              <a:t>esearch</a:t>
            </a:r>
            <a:endParaRPr lang="en-CA" sz="4400" dirty="0"/>
          </a:p>
        </p:txBody>
      </p:sp>
      <p:graphicFrame>
        <p:nvGraphicFramePr>
          <p:cNvPr id="4" name="Table 4">
            <a:extLst>
              <a:ext uri="{FF2B5EF4-FFF2-40B4-BE49-F238E27FC236}">
                <a16:creationId xmlns:a16="http://schemas.microsoft.com/office/drawing/2014/main" id="{C25EB500-C915-4891-A158-69C4E35E2448}"/>
              </a:ext>
            </a:extLst>
          </p:cNvPr>
          <p:cNvGraphicFramePr>
            <a:graphicFrameLocks noGrp="1"/>
          </p:cNvGraphicFramePr>
          <p:nvPr>
            <p:ph idx="4294967295"/>
            <p:extLst>
              <p:ext uri="{D42A27DB-BD31-4B8C-83A1-F6EECF244321}">
                <p14:modId xmlns:p14="http://schemas.microsoft.com/office/powerpoint/2010/main" val="4112511057"/>
              </p:ext>
            </p:extLst>
          </p:nvPr>
        </p:nvGraphicFramePr>
        <p:xfrm>
          <a:off x="581025" y="1647716"/>
          <a:ext cx="11029950" cy="4131826"/>
        </p:xfrm>
        <a:graphic>
          <a:graphicData uri="http://schemas.openxmlformats.org/drawingml/2006/table">
            <a:tbl>
              <a:tblPr firstRow="1" bandRow="1">
                <a:tableStyleId>{5C22544A-7EE6-4342-B048-85BDC9FD1C3A}</a:tableStyleId>
              </a:tblPr>
              <a:tblGrid>
                <a:gridCol w="5514975">
                  <a:extLst>
                    <a:ext uri="{9D8B030D-6E8A-4147-A177-3AD203B41FA5}">
                      <a16:colId xmlns:a16="http://schemas.microsoft.com/office/drawing/2014/main" val="208107878"/>
                    </a:ext>
                  </a:extLst>
                </a:gridCol>
                <a:gridCol w="5514975">
                  <a:extLst>
                    <a:ext uri="{9D8B030D-6E8A-4147-A177-3AD203B41FA5}">
                      <a16:colId xmlns:a16="http://schemas.microsoft.com/office/drawing/2014/main" val="1815636189"/>
                    </a:ext>
                  </a:extLst>
                </a:gridCol>
              </a:tblGrid>
              <a:tr h="1053346">
                <a:tc>
                  <a:txBody>
                    <a:bodyPr/>
                    <a:lstStyle/>
                    <a:p>
                      <a:pPr algn="ctr"/>
                      <a:r>
                        <a:rPr lang="en-CA" sz="2800" dirty="0"/>
                        <a:t>Quantitative Research</a:t>
                      </a:r>
                    </a:p>
                  </a:txBody>
                  <a:tcPr anchor="ctr"/>
                </a:tc>
                <a:tc>
                  <a:txBody>
                    <a:bodyPr/>
                    <a:lstStyle/>
                    <a:p>
                      <a:pPr algn="ctr"/>
                      <a:r>
                        <a:rPr lang="en-CA" sz="2800" dirty="0"/>
                        <a:t>Qualitative Research</a:t>
                      </a:r>
                    </a:p>
                  </a:txBody>
                  <a:tcPr anchor="ctr"/>
                </a:tc>
                <a:extLst>
                  <a:ext uri="{0D108BD9-81ED-4DB2-BD59-A6C34878D82A}">
                    <a16:rowId xmlns:a16="http://schemas.microsoft.com/office/drawing/2014/main" val="3129842376"/>
                  </a:ext>
                </a:extLst>
              </a:tr>
              <a:tr h="2482334">
                <a:tc>
                  <a:txBody>
                    <a:bodyPr/>
                    <a:lstStyle/>
                    <a:p>
                      <a:pPr marL="285750" indent="-285750" algn="ctr">
                        <a:buFont typeface="Arial" panose="020B0604020202020204" pitchFamily="34" charset="0"/>
                        <a:buChar char="•"/>
                      </a:pPr>
                      <a:r>
                        <a:rPr lang="en-CA" sz="2800" dirty="0"/>
                        <a:t>Predominant in science, medicine, and engineering but can be found in any field</a:t>
                      </a:r>
                    </a:p>
                    <a:p>
                      <a:pPr marL="285750" indent="-285750" algn="ctr">
                        <a:buFont typeface="Arial" panose="020B0604020202020204" pitchFamily="34" charset="0"/>
                        <a:buChar char="•"/>
                      </a:pPr>
                      <a:r>
                        <a:rPr lang="en-CA" sz="2800" dirty="0"/>
                        <a:t>Usually consists of numerical data and measurements, and can include statistical analysis</a:t>
                      </a:r>
                    </a:p>
                    <a:p>
                      <a:pPr marL="285750" indent="-285750" algn="ctr">
                        <a:buFont typeface="Arial" panose="020B0604020202020204" pitchFamily="34" charset="0"/>
                        <a:buChar char="•"/>
                      </a:pPr>
                      <a:r>
                        <a:rPr lang="en-CA" sz="2800" dirty="0"/>
                        <a:t>Seen as more objective</a:t>
                      </a:r>
                    </a:p>
                  </a:txBody>
                  <a:tcPr anchor="ctr"/>
                </a:tc>
                <a:tc>
                  <a:txBody>
                    <a:bodyPr/>
                    <a:lstStyle/>
                    <a:p>
                      <a:pPr marL="285750" indent="-285750" algn="ctr">
                        <a:buFont typeface="Arial" panose="020B0604020202020204" pitchFamily="34" charset="0"/>
                        <a:buChar char="•"/>
                      </a:pPr>
                      <a:r>
                        <a:rPr lang="en-CA" sz="2800" dirty="0"/>
                        <a:t>Common in arts and social science</a:t>
                      </a:r>
                    </a:p>
                    <a:p>
                      <a:pPr marL="285750" indent="-285750" algn="ctr">
                        <a:buFont typeface="Arial" panose="020B0604020202020204" pitchFamily="34" charset="0"/>
                        <a:buChar char="•"/>
                      </a:pPr>
                      <a:r>
                        <a:rPr lang="en-CA" sz="2800" dirty="0"/>
                        <a:t>Involves gathering and interpreting non-numerical data, such as interviews, surveys, or observation</a:t>
                      </a:r>
                    </a:p>
                    <a:p>
                      <a:pPr marL="285750" indent="-285750" algn="ctr">
                        <a:buFont typeface="Arial" panose="020B0604020202020204" pitchFamily="34" charset="0"/>
                        <a:buChar char="•"/>
                      </a:pPr>
                      <a:r>
                        <a:rPr lang="en-CA" sz="2800" dirty="0"/>
                        <a:t>Seen as more subjective</a:t>
                      </a:r>
                    </a:p>
                  </a:txBody>
                  <a:tcPr anchor="ctr"/>
                </a:tc>
                <a:extLst>
                  <a:ext uri="{0D108BD9-81ED-4DB2-BD59-A6C34878D82A}">
                    <a16:rowId xmlns:a16="http://schemas.microsoft.com/office/drawing/2014/main" val="353500523"/>
                  </a:ext>
                </a:extLst>
              </a:tr>
            </a:tbl>
          </a:graphicData>
        </a:graphic>
      </p:graphicFrame>
      <p:sp>
        <p:nvSpPr>
          <p:cNvPr id="3" name="Rectangle 2">
            <a:extLst>
              <a:ext uri="{FF2B5EF4-FFF2-40B4-BE49-F238E27FC236}">
                <a16:creationId xmlns:a16="http://schemas.microsoft.com/office/drawing/2014/main" id="{5B235632-D5D0-427D-805F-F7786557A536}"/>
              </a:ext>
            </a:extLst>
          </p:cNvPr>
          <p:cNvSpPr/>
          <p:nvPr/>
        </p:nvSpPr>
        <p:spPr>
          <a:xfrm>
            <a:off x="1177733" y="6080760"/>
            <a:ext cx="4084320" cy="7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Do you hurt? Y/N</a:t>
            </a:r>
          </a:p>
        </p:txBody>
      </p:sp>
      <p:sp>
        <p:nvSpPr>
          <p:cNvPr id="5" name="Rectangle 4">
            <a:extLst>
              <a:ext uri="{FF2B5EF4-FFF2-40B4-BE49-F238E27FC236}">
                <a16:creationId xmlns:a16="http://schemas.microsoft.com/office/drawing/2014/main" id="{83884365-62C0-47B5-A0FE-A7882466E094}"/>
              </a:ext>
            </a:extLst>
          </p:cNvPr>
          <p:cNvSpPr/>
          <p:nvPr/>
        </p:nvSpPr>
        <p:spPr>
          <a:xfrm>
            <a:off x="6319520" y="6080760"/>
            <a:ext cx="5179528" cy="7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How does pain make you feel?</a:t>
            </a:r>
          </a:p>
        </p:txBody>
      </p:sp>
    </p:spTree>
    <p:extLst>
      <p:ext uri="{BB962C8B-B14F-4D97-AF65-F5344CB8AC3E}">
        <p14:creationId xmlns:p14="http://schemas.microsoft.com/office/powerpoint/2010/main" val="2424504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949B-6F00-4CA9-96F4-82FA48DF878C}"/>
              </a:ext>
            </a:extLst>
          </p:cNvPr>
          <p:cNvSpPr>
            <a:spLocks noGrp="1"/>
          </p:cNvSpPr>
          <p:nvPr>
            <p:ph type="title"/>
          </p:nvPr>
        </p:nvSpPr>
        <p:spPr/>
        <p:txBody>
          <a:bodyPr>
            <a:normAutofit/>
          </a:bodyPr>
          <a:lstStyle/>
          <a:p>
            <a:pPr algn="ctr"/>
            <a:r>
              <a:rPr lang="en-CA" sz="5400" dirty="0"/>
              <a:t>What do we need?</a:t>
            </a:r>
          </a:p>
        </p:txBody>
      </p:sp>
      <p:sp>
        <p:nvSpPr>
          <p:cNvPr id="3" name="Content Placeholder 2">
            <a:extLst>
              <a:ext uri="{FF2B5EF4-FFF2-40B4-BE49-F238E27FC236}">
                <a16:creationId xmlns:a16="http://schemas.microsoft.com/office/drawing/2014/main" id="{CECE189F-3F44-45D5-80F4-7774CF7AE76F}"/>
              </a:ext>
            </a:extLst>
          </p:cNvPr>
          <p:cNvSpPr>
            <a:spLocks noGrp="1"/>
          </p:cNvSpPr>
          <p:nvPr>
            <p:ph idx="1"/>
          </p:nvPr>
        </p:nvSpPr>
        <p:spPr>
          <a:xfrm>
            <a:off x="870541" y="2445488"/>
            <a:ext cx="10313581" cy="3747977"/>
          </a:xfrm>
        </p:spPr>
        <p:txBody>
          <a:bodyPr anchor="t">
            <a:normAutofit/>
          </a:bodyPr>
          <a:lstStyle/>
          <a:p>
            <a:r>
              <a:rPr lang="en-CA" sz="3200" dirty="0"/>
              <a:t>We know our purpose and audience: to share the findings of our completed research with other researchers, to allow them to either confirm our hypothesis by repeating the experiment, or to use our research to help their own</a:t>
            </a:r>
          </a:p>
          <a:p>
            <a:r>
              <a:rPr lang="en-CA" sz="3200" dirty="0"/>
              <a:t>What kind of content do you think should </a:t>
            </a:r>
            <a:r>
              <a:rPr lang="en-CA" sz="3200"/>
              <a:t>we include</a:t>
            </a:r>
            <a:r>
              <a:rPr lang="en-US" sz="3200"/>
              <a:t> in a research paper</a:t>
            </a:r>
            <a:r>
              <a:rPr lang="en-CA" sz="3200"/>
              <a:t>?</a:t>
            </a:r>
            <a:endParaRPr lang="en-CA" sz="3200" dirty="0"/>
          </a:p>
        </p:txBody>
      </p:sp>
    </p:spTree>
    <p:extLst>
      <p:ext uri="{BB962C8B-B14F-4D97-AF65-F5344CB8AC3E}">
        <p14:creationId xmlns:p14="http://schemas.microsoft.com/office/powerpoint/2010/main" val="595662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6009-EDFD-4386-B0E6-B00E1058247B}"/>
              </a:ext>
            </a:extLst>
          </p:cNvPr>
          <p:cNvSpPr>
            <a:spLocks noGrp="1"/>
          </p:cNvSpPr>
          <p:nvPr>
            <p:ph type="title" idx="4294967295"/>
          </p:nvPr>
        </p:nvSpPr>
        <p:spPr>
          <a:xfrm>
            <a:off x="1122721" y="573210"/>
            <a:ext cx="7237413" cy="1303337"/>
          </a:xfrm>
        </p:spPr>
        <p:txBody>
          <a:bodyPr>
            <a:normAutofit/>
          </a:bodyPr>
          <a:lstStyle/>
          <a:p>
            <a:pPr algn="ctr"/>
            <a:r>
              <a:rPr lang="en-CA" sz="5400" dirty="0"/>
              <a:t>The IMRD Framework</a:t>
            </a:r>
          </a:p>
        </p:txBody>
      </p:sp>
      <p:sp>
        <p:nvSpPr>
          <p:cNvPr id="3" name="Content Placeholder 2">
            <a:extLst>
              <a:ext uri="{FF2B5EF4-FFF2-40B4-BE49-F238E27FC236}">
                <a16:creationId xmlns:a16="http://schemas.microsoft.com/office/drawing/2014/main" id="{DF8C803D-1303-4ECD-8BA9-2FB67F87A5D7}"/>
              </a:ext>
            </a:extLst>
          </p:cNvPr>
          <p:cNvSpPr>
            <a:spLocks noGrp="1"/>
          </p:cNvSpPr>
          <p:nvPr>
            <p:ph idx="4294967295"/>
          </p:nvPr>
        </p:nvSpPr>
        <p:spPr>
          <a:xfrm>
            <a:off x="1003083" y="1836675"/>
            <a:ext cx="7237413" cy="4408243"/>
          </a:xfrm>
        </p:spPr>
        <p:txBody>
          <a:bodyPr>
            <a:normAutofit/>
          </a:bodyPr>
          <a:lstStyle/>
          <a:p>
            <a:pPr marL="0" indent="0">
              <a:buNone/>
            </a:pPr>
            <a:r>
              <a:rPr lang="en-CA" sz="3200" dirty="0"/>
              <a:t>The norm, and most common structure, for original research papers. The template contains 4 main sections:</a:t>
            </a:r>
          </a:p>
          <a:p>
            <a:r>
              <a:rPr lang="en-CA" sz="3200" dirty="0"/>
              <a:t>Introduction</a:t>
            </a:r>
          </a:p>
          <a:p>
            <a:r>
              <a:rPr lang="en-CA" sz="3200" dirty="0"/>
              <a:t>Methods</a:t>
            </a:r>
          </a:p>
          <a:p>
            <a:r>
              <a:rPr lang="en-CA" sz="3200" dirty="0"/>
              <a:t>Results</a:t>
            </a:r>
          </a:p>
          <a:p>
            <a:r>
              <a:rPr lang="en-CA" sz="3200" dirty="0"/>
              <a:t>Discussion</a:t>
            </a:r>
          </a:p>
        </p:txBody>
      </p:sp>
      <p:sp>
        <p:nvSpPr>
          <p:cNvPr id="4" name="Rectangle: Top Corners Snipped 3">
            <a:extLst>
              <a:ext uri="{FF2B5EF4-FFF2-40B4-BE49-F238E27FC236}">
                <a16:creationId xmlns:a16="http://schemas.microsoft.com/office/drawing/2014/main" id="{D0FE045C-F7CE-4EDD-B37F-C2519F8F9780}"/>
              </a:ext>
            </a:extLst>
          </p:cNvPr>
          <p:cNvSpPr/>
          <p:nvPr/>
        </p:nvSpPr>
        <p:spPr>
          <a:xfrm>
            <a:off x="8360134" y="1803549"/>
            <a:ext cx="3644977" cy="1125416"/>
          </a:xfrm>
          <a:prstGeom prst="snip2SameRect">
            <a:avLst>
              <a:gd name="adj1" fmla="val 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t>Introduction</a:t>
            </a:r>
          </a:p>
        </p:txBody>
      </p:sp>
      <p:sp>
        <p:nvSpPr>
          <p:cNvPr id="5" name="Rectangle 4">
            <a:extLst>
              <a:ext uri="{FF2B5EF4-FFF2-40B4-BE49-F238E27FC236}">
                <a16:creationId xmlns:a16="http://schemas.microsoft.com/office/drawing/2014/main" id="{CE2BAFF0-FCBE-4A2B-87EA-FCC6EE7C0226}"/>
              </a:ext>
            </a:extLst>
          </p:cNvPr>
          <p:cNvSpPr/>
          <p:nvPr/>
        </p:nvSpPr>
        <p:spPr>
          <a:xfrm>
            <a:off x="8876964" y="3051476"/>
            <a:ext cx="2611316" cy="101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t>Methods</a:t>
            </a:r>
          </a:p>
        </p:txBody>
      </p:sp>
      <p:sp>
        <p:nvSpPr>
          <p:cNvPr id="6" name="Rectangle 5">
            <a:extLst>
              <a:ext uri="{FF2B5EF4-FFF2-40B4-BE49-F238E27FC236}">
                <a16:creationId xmlns:a16="http://schemas.microsoft.com/office/drawing/2014/main" id="{7BAD6007-6439-4EEC-B54A-5C94E5E69EDB}"/>
              </a:ext>
            </a:extLst>
          </p:cNvPr>
          <p:cNvSpPr/>
          <p:nvPr/>
        </p:nvSpPr>
        <p:spPr>
          <a:xfrm>
            <a:off x="8876964" y="4187787"/>
            <a:ext cx="2611316" cy="101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t>Results</a:t>
            </a:r>
          </a:p>
        </p:txBody>
      </p:sp>
      <p:sp>
        <p:nvSpPr>
          <p:cNvPr id="7" name="Rectangle: Top Corners Snipped 6">
            <a:extLst>
              <a:ext uri="{FF2B5EF4-FFF2-40B4-BE49-F238E27FC236}">
                <a16:creationId xmlns:a16="http://schemas.microsoft.com/office/drawing/2014/main" id="{01867AD4-E1FC-4053-8B4D-D72AE8B0BFA0}"/>
              </a:ext>
            </a:extLst>
          </p:cNvPr>
          <p:cNvSpPr/>
          <p:nvPr/>
        </p:nvSpPr>
        <p:spPr>
          <a:xfrm>
            <a:off x="8406651" y="5323646"/>
            <a:ext cx="3644977" cy="1125416"/>
          </a:xfrm>
          <a:prstGeom prst="snip2SameRect">
            <a:avLst>
              <a:gd name="adj1" fmla="val 41407"/>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t>Discussion</a:t>
            </a:r>
          </a:p>
        </p:txBody>
      </p:sp>
      <p:sp>
        <p:nvSpPr>
          <p:cNvPr id="8" name="Rectangle 7">
            <a:extLst>
              <a:ext uri="{FF2B5EF4-FFF2-40B4-BE49-F238E27FC236}">
                <a16:creationId xmlns:a16="http://schemas.microsoft.com/office/drawing/2014/main" id="{B74B5172-F4D4-4D20-8EFB-9CD98E3E3F1D}"/>
              </a:ext>
            </a:extLst>
          </p:cNvPr>
          <p:cNvSpPr/>
          <p:nvPr/>
        </p:nvSpPr>
        <p:spPr>
          <a:xfrm>
            <a:off x="5071286" y="4651626"/>
            <a:ext cx="1914525" cy="1344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Sometimes also called </a:t>
            </a:r>
            <a:r>
              <a:rPr lang="en-CA" sz="2400" dirty="0" err="1"/>
              <a:t>IMRaD</a:t>
            </a:r>
            <a:endParaRPr lang="en-CA" sz="2400" dirty="0"/>
          </a:p>
        </p:txBody>
      </p:sp>
    </p:spTree>
    <p:extLst>
      <p:ext uri="{BB962C8B-B14F-4D97-AF65-F5344CB8AC3E}">
        <p14:creationId xmlns:p14="http://schemas.microsoft.com/office/powerpoint/2010/main" val="750606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9046-844D-4E0D-87C7-3C50F358C6D3}"/>
              </a:ext>
            </a:extLst>
          </p:cNvPr>
          <p:cNvSpPr>
            <a:spLocks noGrp="1"/>
          </p:cNvSpPr>
          <p:nvPr>
            <p:ph type="title"/>
          </p:nvPr>
        </p:nvSpPr>
        <p:spPr/>
        <p:txBody>
          <a:bodyPr/>
          <a:lstStyle/>
          <a:p>
            <a:r>
              <a:rPr lang="en-CA"/>
              <a:t>IMRD </a:t>
            </a:r>
            <a:r>
              <a:rPr lang="en-US"/>
              <a:t>F</a:t>
            </a:r>
            <a:r>
              <a:rPr lang="en-CA"/>
              <a:t>ramework</a:t>
            </a:r>
            <a:endParaRPr lang="en-CA" dirty="0"/>
          </a:p>
        </p:txBody>
      </p:sp>
      <p:sp>
        <p:nvSpPr>
          <p:cNvPr id="3" name="Content Placeholder 2">
            <a:extLst>
              <a:ext uri="{FF2B5EF4-FFF2-40B4-BE49-F238E27FC236}">
                <a16:creationId xmlns:a16="http://schemas.microsoft.com/office/drawing/2014/main" id="{BB1B1EF3-0932-44FF-BCAC-62AED3B64DC6}"/>
              </a:ext>
            </a:extLst>
          </p:cNvPr>
          <p:cNvSpPr>
            <a:spLocks noGrp="1"/>
          </p:cNvSpPr>
          <p:nvPr>
            <p:ph idx="1"/>
          </p:nvPr>
        </p:nvSpPr>
        <p:spPr>
          <a:xfrm>
            <a:off x="1162493" y="2410734"/>
            <a:ext cx="10054855" cy="3318936"/>
          </a:xfrm>
        </p:spPr>
        <p:txBody>
          <a:bodyPr>
            <a:noAutofit/>
          </a:bodyPr>
          <a:lstStyle/>
          <a:p>
            <a:r>
              <a:rPr lang="en-CA" sz="2800" dirty="0"/>
              <a:t>IMRD = major headings/sections in a paper</a:t>
            </a:r>
          </a:p>
          <a:p>
            <a:r>
              <a:rPr lang="en-CA" sz="2800" b="1" dirty="0"/>
              <a:t>I</a:t>
            </a:r>
            <a:r>
              <a:rPr lang="en-CA" sz="2800" dirty="0"/>
              <a:t>ntroduction – why is your research important</a:t>
            </a:r>
          </a:p>
          <a:p>
            <a:r>
              <a:rPr lang="en-CA" sz="2800" b="1" dirty="0"/>
              <a:t>M</a:t>
            </a:r>
            <a:r>
              <a:rPr lang="en-CA" sz="2800" dirty="0"/>
              <a:t>ethods – how did you do it</a:t>
            </a:r>
          </a:p>
          <a:p>
            <a:r>
              <a:rPr lang="en-CA" sz="2800" b="1" dirty="0"/>
              <a:t>R</a:t>
            </a:r>
            <a:r>
              <a:rPr lang="en-CA" sz="2800" dirty="0"/>
              <a:t>esults – what did you find</a:t>
            </a:r>
          </a:p>
          <a:p>
            <a:r>
              <a:rPr lang="en-CA" sz="2800" b="1" dirty="0"/>
              <a:t>D</a:t>
            </a:r>
            <a:r>
              <a:rPr lang="en-CA" sz="2800" dirty="0"/>
              <a:t>iscussion – what does </a:t>
            </a:r>
            <a:r>
              <a:rPr lang="en-CA" sz="2800"/>
              <a:t>it mean</a:t>
            </a:r>
            <a:endParaRPr lang="en-CA" sz="2800" dirty="0"/>
          </a:p>
          <a:p>
            <a:r>
              <a:rPr lang="en-CA" sz="2800" dirty="0"/>
              <a:t>The IMRD framework is often used in most scientific and research areas</a:t>
            </a:r>
          </a:p>
        </p:txBody>
      </p:sp>
    </p:spTree>
    <p:extLst>
      <p:ext uri="{BB962C8B-B14F-4D97-AF65-F5344CB8AC3E}">
        <p14:creationId xmlns:p14="http://schemas.microsoft.com/office/powerpoint/2010/main" val="233562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C20CE-6764-4826-8D73-64EC5597A8ED}"/>
              </a:ext>
            </a:extLst>
          </p:cNvPr>
          <p:cNvSpPr>
            <a:spLocks noGrp="1"/>
          </p:cNvSpPr>
          <p:nvPr>
            <p:ph type="title"/>
          </p:nvPr>
        </p:nvSpPr>
        <p:spPr/>
        <p:txBody>
          <a:bodyPr/>
          <a:lstStyle/>
          <a:p>
            <a:r>
              <a:rPr lang="en-CA" dirty="0"/>
              <a:t>IMRD framework </a:t>
            </a:r>
          </a:p>
        </p:txBody>
      </p:sp>
      <p:sp>
        <p:nvSpPr>
          <p:cNvPr id="3" name="Content Placeholder 2">
            <a:extLst>
              <a:ext uri="{FF2B5EF4-FFF2-40B4-BE49-F238E27FC236}">
                <a16:creationId xmlns:a16="http://schemas.microsoft.com/office/drawing/2014/main" id="{C9671FA6-3770-44D6-BE83-2C5C4A607673}"/>
              </a:ext>
            </a:extLst>
          </p:cNvPr>
          <p:cNvSpPr>
            <a:spLocks noGrp="1"/>
          </p:cNvSpPr>
          <p:nvPr>
            <p:ph idx="1"/>
          </p:nvPr>
        </p:nvSpPr>
        <p:spPr/>
        <p:txBody>
          <a:bodyPr>
            <a:normAutofit lnSpcReduction="10000"/>
          </a:bodyPr>
          <a:lstStyle/>
          <a:p>
            <a:pPr marL="0" indent="0">
              <a:buNone/>
            </a:pPr>
            <a:r>
              <a:rPr lang="en-US" sz="2800" dirty="0"/>
              <a:t>It can be used for may different kinds of studies:</a:t>
            </a:r>
          </a:p>
          <a:p>
            <a:r>
              <a:rPr lang="en-CA" sz="2800" dirty="0"/>
              <a:t>Experiments</a:t>
            </a:r>
          </a:p>
          <a:p>
            <a:r>
              <a:rPr lang="en-CA" sz="2800" dirty="0"/>
              <a:t>Questionnaires and surveys</a:t>
            </a:r>
          </a:p>
          <a:p>
            <a:r>
              <a:rPr lang="en-CA" sz="2800" dirty="0"/>
              <a:t>Interviews</a:t>
            </a:r>
          </a:p>
          <a:p>
            <a:r>
              <a:rPr lang="en-CA" sz="2800" dirty="0"/>
              <a:t>Observations</a:t>
            </a:r>
          </a:p>
          <a:p>
            <a:r>
              <a:rPr lang="en-CA" sz="2800" dirty="0"/>
              <a:t>Secondary research (books, journals, magazines, etc.)</a:t>
            </a:r>
          </a:p>
        </p:txBody>
      </p:sp>
    </p:spTree>
    <p:extLst>
      <p:ext uri="{BB962C8B-B14F-4D97-AF65-F5344CB8AC3E}">
        <p14:creationId xmlns:p14="http://schemas.microsoft.com/office/powerpoint/2010/main" val="119013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292E-6F00-41DA-A298-D52D1C4FED6B}"/>
              </a:ext>
            </a:extLst>
          </p:cNvPr>
          <p:cNvSpPr>
            <a:spLocks noGrp="1"/>
          </p:cNvSpPr>
          <p:nvPr>
            <p:ph type="title"/>
          </p:nvPr>
        </p:nvSpPr>
        <p:spPr>
          <a:xfrm>
            <a:off x="1248884" y="648546"/>
            <a:ext cx="9601196" cy="1303867"/>
          </a:xfrm>
        </p:spPr>
        <p:txBody>
          <a:bodyPr>
            <a:normAutofit/>
          </a:bodyPr>
          <a:lstStyle/>
          <a:p>
            <a:pPr algn="ctr"/>
            <a:r>
              <a:rPr lang="en-US" dirty="0"/>
              <a:t>I</a:t>
            </a:r>
            <a:r>
              <a:rPr lang="en-CA" dirty="0"/>
              <a:t>t’s like a cookbook for science</a:t>
            </a:r>
          </a:p>
        </p:txBody>
      </p:sp>
      <p:pic>
        <p:nvPicPr>
          <p:cNvPr id="1026" name="Picture 2" descr="See the source image">
            <a:extLst>
              <a:ext uri="{FF2B5EF4-FFF2-40B4-BE49-F238E27FC236}">
                <a16:creationId xmlns:a16="http://schemas.microsoft.com/office/drawing/2014/main" id="{9C0B5A0A-E85B-4BE4-A45F-E5DA48809D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68138" y="2266859"/>
            <a:ext cx="6335151" cy="42207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505C6B8-91F7-426F-A00F-B46EDC93ECCD}"/>
              </a:ext>
            </a:extLst>
          </p:cNvPr>
          <p:cNvPicPr>
            <a:picLocks noChangeAspect="1"/>
          </p:cNvPicPr>
          <p:nvPr/>
        </p:nvPicPr>
        <p:blipFill>
          <a:blip r:embed="rId3"/>
          <a:stretch>
            <a:fillRect/>
          </a:stretch>
        </p:blipFill>
        <p:spPr>
          <a:xfrm>
            <a:off x="1164980" y="1952413"/>
            <a:ext cx="3661995" cy="4535240"/>
          </a:xfrm>
          <a:prstGeom prst="rect">
            <a:avLst/>
          </a:prstGeom>
        </p:spPr>
      </p:pic>
    </p:spTree>
    <p:extLst>
      <p:ext uri="{BB962C8B-B14F-4D97-AF65-F5344CB8AC3E}">
        <p14:creationId xmlns:p14="http://schemas.microsoft.com/office/powerpoint/2010/main" val="2089805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A7ED-CD66-4088-A3C8-E1F5E30F27F0}"/>
              </a:ext>
            </a:extLst>
          </p:cNvPr>
          <p:cNvSpPr>
            <a:spLocks noGrp="1"/>
          </p:cNvSpPr>
          <p:nvPr>
            <p:ph type="title"/>
          </p:nvPr>
        </p:nvSpPr>
        <p:spPr/>
        <p:txBody>
          <a:bodyPr/>
          <a:lstStyle/>
          <a:p>
            <a:r>
              <a:rPr lang="en-CA" dirty="0"/>
              <a:t>Introduction </a:t>
            </a:r>
          </a:p>
        </p:txBody>
      </p:sp>
      <p:sp>
        <p:nvSpPr>
          <p:cNvPr id="3" name="Content Placeholder 2">
            <a:extLst>
              <a:ext uri="{FF2B5EF4-FFF2-40B4-BE49-F238E27FC236}">
                <a16:creationId xmlns:a16="http://schemas.microsoft.com/office/drawing/2014/main" id="{8F1A195E-4BED-47DD-B076-08E27A2DC9F6}"/>
              </a:ext>
            </a:extLst>
          </p:cNvPr>
          <p:cNvSpPr>
            <a:spLocks noGrp="1"/>
          </p:cNvSpPr>
          <p:nvPr>
            <p:ph idx="1"/>
          </p:nvPr>
        </p:nvSpPr>
        <p:spPr>
          <a:xfrm>
            <a:off x="885483" y="2430670"/>
            <a:ext cx="10011114" cy="3318936"/>
          </a:xfrm>
        </p:spPr>
        <p:txBody>
          <a:bodyPr>
            <a:noAutofit/>
          </a:bodyPr>
          <a:lstStyle/>
          <a:p>
            <a:r>
              <a:rPr lang="en-CA" sz="2000" dirty="0"/>
              <a:t>Research problem</a:t>
            </a:r>
          </a:p>
          <a:p>
            <a:r>
              <a:rPr lang="en-CA" sz="2000" dirty="0"/>
              <a:t>Literature review – what did other people find? (previous research)</a:t>
            </a:r>
          </a:p>
          <a:p>
            <a:r>
              <a:rPr lang="en-CA" sz="2000" dirty="0"/>
              <a:t>Gaps in research</a:t>
            </a:r>
          </a:p>
          <a:p>
            <a:r>
              <a:rPr lang="en-CA" sz="2000" dirty="0"/>
              <a:t>Hypothesis – what results do you think </a:t>
            </a:r>
            <a:r>
              <a:rPr lang="en-CA" sz="2000"/>
              <a:t>you will get</a:t>
            </a:r>
            <a:endParaRPr lang="en-CA" sz="2000" dirty="0"/>
          </a:p>
          <a:p>
            <a:r>
              <a:rPr lang="en-CA" sz="2000" dirty="0"/>
              <a:t>Summary of research</a:t>
            </a:r>
          </a:p>
          <a:p>
            <a:endParaRPr lang="en-CA" sz="2000" dirty="0"/>
          </a:p>
          <a:p>
            <a:r>
              <a:rPr lang="en-CA" sz="2000" dirty="0"/>
              <a:t>Enough information given to the readers – they don’t have to do extra reading to understand your topic</a:t>
            </a:r>
          </a:p>
          <a:p>
            <a:r>
              <a:rPr lang="en-CA" sz="2000" dirty="0"/>
              <a:t>Do not hide facts</a:t>
            </a:r>
          </a:p>
          <a:p>
            <a:endParaRPr lang="en-CA" sz="2000" dirty="0"/>
          </a:p>
        </p:txBody>
      </p:sp>
      <p:pic>
        <p:nvPicPr>
          <p:cNvPr id="5" name="Picture 4" descr="A picture containing text, clothespin&#10;&#10;Description automatically generated">
            <a:extLst>
              <a:ext uri="{FF2B5EF4-FFF2-40B4-BE49-F238E27FC236}">
                <a16:creationId xmlns:a16="http://schemas.microsoft.com/office/drawing/2014/main" id="{5AAE2491-386F-4CC7-BBE5-32CEB2A9E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317" y="3162469"/>
            <a:ext cx="3319235" cy="1753558"/>
          </a:xfrm>
          <a:prstGeom prst="rect">
            <a:avLst/>
          </a:prstGeom>
        </p:spPr>
      </p:pic>
    </p:spTree>
    <p:extLst>
      <p:ext uri="{BB962C8B-B14F-4D97-AF65-F5344CB8AC3E}">
        <p14:creationId xmlns:p14="http://schemas.microsoft.com/office/powerpoint/2010/main" val="2631426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C2C5D-5500-68D6-8DBB-B93DEC6CA00E}"/>
              </a:ext>
            </a:extLst>
          </p:cNvPr>
          <p:cNvSpPr/>
          <p:nvPr/>
        </p:nvSpPr>
        <p:spPr>
          <a:xfrm>
            <a:off x="0" y="0"/>
            <a:ext cx="12192000" cy="685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p:nvPr/>
        </p:nvPicPr>
        <p:blipFill>
          <a:blip r:embed="rId2"/>
          <a:stretch/>
        </p:blipFill>
        <p:spPr>
          <a:xfrm>
            <a:off x="1471595" y="0"/>
            <a:ext cx="9297894" cy="6857143"/>
          </a:xfrm>
          <a:prstGeom prst="rect">
            <a:avLst/>
          </a:prstGeom>
          <a:ln>
            <a:noFill/>
          </a:ln>
        </p:spPr>
      </p:pic>
      <p:pic>
        <p:nvPicPr>
          <p:cNvPr id="67" name="Picture 66"/>
          <p:cNvPicPr/>
          <p:nvPr/>
        </p:nvPicPr>
        <p:blipFill>
          <a:blip r:embed="rId3"/>
          <a:stretch/>
        </p:blipFill>
        <p:spPr>
          <a:xfrm>
            <a:off x="3274044" y="110498"/>
            <a:ext cx="2664490" cy="1688033"/>
          </a:xfrm>
          <a:prstGeom prst="rect">
            <a:avLst/>
          </a:prstGeom>
          <a:ln>
            <a:noFill/>
          </a:ln>
        </p:spPr>
      </p:pic>
      <p:pic>
        <p:nvPicPr>
          <p:cNvPr id="68" name="Picture 67"/>
          <p:cNvPicPr/>
          <p:nvPr/>
        </p:nvPicPr>
        <p:blipFill>
          <a:blip r:embed="rId4"/>
          <a:stretch/>
        </p:blipFill>
        <p:spPr>
          <a:xfrm>
            <a:off x="6095660" y="221779"/>
            <a:ext cx="2427037" cy="1344392"/>
          </a:xfrm>
          <a:prstGeom prst="rect">
            <a:avLst/>
          </a:prstGeom>
          <a:ln>
            <a:noFill/>
          </a:ln>
        </p:spPr>
      </p:pic>
    </p:spTree>
    <p:extLst>
      <p:ext uri="{BB962C8B-B14F-4D97-AF65-F5344CB8AC3E}">
        <p14:creationId xmlns:p14="http://schemas.microsoft.com/office/powerpoint/2010/main" val="1658557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AE41-0BD4-40E1-BFDB-4B15EE636999}"/>
              </a:ext>
            </a:extLst>
          </p:cNvPr>
          <p:cNvSpPr>
            <a:spLocks noGrp="1"/>
          </p:cNvSpPr>
          <p:nvPr>
            <p:ph type="title" idx="4294967295"/>
          </p:nvPr>
        </p:nvSpPr>
        <p:spPr>
          <a:xfrm>
            <a:off x="1408814" y="723900"/>
            <a:ext cx="9601200" cy="631751"/>
          </a:xfrm>
        </p:spPr>
        <p:txBody>
          <a:bodyPr>
            <a:normAutofit fontScale="90000"/>
          </a:bodyPr>
          <a:lstStyle/>
          <a:p>
            <a:pPr algn="ctr"/>
            <a:r>
              <a:rPr lang="en-CA" sz="4400" dirty="0"/>
              <a:t>The Introduction</a:t>
            </a:r>
          </a:p>
        </p:txBody>
      </p:sp>
      <p:sp>
        <p:nvSpPr>
          <p:cNvPr id="3" name="Content Placeholder 2">
            <a:extLst>
              <a:ext uri="{FF2B5EF4-FFF2-40B4-BE49-F238E27FC236}">
                <a16:creationId xmlns:a16="http://schemas.microsoft.com/office/drawing/2014/main" id="{AB66E0DC-D375-484A-BC27-7FE950551A19}"/>
              </a:ext>
            </a:extLst>
          </p:cNvPr>
          <p:cNvSpPr>
            <a:spLocks noGrp="1"/>
          </p:cNvSpPr>
          <p:nvPr>
            <p:ph idx="4294967295"/>
          </p:nvPr>
        </p:nvSpPr>
        <p:spPr>
          <a:xfrm>
            <a:off x="983992" y="1512260"/>
            <a:ext cx="9967543" cy="4674560"/>
          </a:xfrm>
        </p:spPr>
        <p:txBody>
          <a:bodyPr>
            <a:noAutofit/>
          </a:bodyPr>
          <a:lstStyle/>
          <a:p>
            <a:pPr marL="0" indent="0">
              <a:buNone/>
            </a:pPr>
            <a:r>
              <a:rPr lang="en-CA" dirty="0"/>
              <a:t>Just like all writing, a research paper should start with an introduction answering the question </a:t>
            </a:r>
            <a:r>
              <a:rPr lang="en-CA" b="1" dirty="0"/>
              <a:t>why:</a:t>
            </a:r>
          </a:p>
          <a:p>
            <a:r>
              <a:rPr lang="en-CA" b="1" dirty="0"/>
              <a:t>Why </a:t>
            </a:r>
            <a:r>
              <a:rPr lang="en-CA" dirty="0"/>
              <a:t>is this a valid field of research?</a:t>
            </a:r>
            <a:endParaRPr lang="en-CA" b="1" dirty="0"/>
          </a:p>
          <a:p>
            <a:r>
              <a:rPr lang="en-CA" b="1" dirty="0"/>
              <a:t>Why </a:t>
            </a:r>
            <a:r>
              <a:rPr lang="en-CA" dirty="0"/>
              <a:t>was this particular research undertaken?</a:t>
            </a:r>
            <a:endParaRPr lang="en-CA" b="1" dirty="0"/>
          </a:p>
          <a:p>
            <a:r>
              <a:rPr lang="en-CA" b="1" dirty="0"/>
              <a:t>Why </a:t>
            </a:r>
            <a:r>
              <a:rPr lang="en-CA" dirty="0"/>
              <a:t>was this paper written?</a:t>
            </a:r>
          </a:p>
          <a:p>
            <a:r>
              <a:rPr lang="en-CA" b="1" dirty="0"/>
              <a:t>Why </a:t>
            </a:r>
            <a:r>
              <a:rPr lang="en-CA" dirty="0"/>
              <a:t>should you be reading this paper?</a:t>
            </a:r>
          </a:p>
          <a:p>
            <a:r>
              <a:rPr lang="en-CA" b="1" dirty="0"/>
              <a:t>Why </a:t>
            </a:r>
            <a:r>
              <a:rPr lang="en-CA" dirty="0"/>
              <a:t>should this research be continued or replicated?</a:t>
            </a:r>
          </a:p>
          <a:p>
            <a:pPr marL="0" indent="0">
              <a:buNone/>
            </a:pPr>
            <a:r>
              <a:rPr lang="en-CA" dirty="0"/>
              <a:t>The introduction should also give an overview of the subject, to bring the reader up to speed on what will be discussion, including defining any key terms and covering any relevant existing research.</a:t>
            </a:r>
          </a:p>
        </p:txBody>
      </p:sp>
    </p:spTree>
    <p:extLst>
      <p:ext uri="{BB962C8B-B14F-4D97-AF65-F5344CB8AC3E}">
        <p14:creationId xmlns:p14="http://schemas.microsoft.com/office/powerpoint/2010/main" val="2957793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8C04-3A08-4B1A-B3DB-999A7CBB8E17}"/>
              </a:ext>
            </a:extLst>
          </p:cNvPr>
          <p:cNvSpPr>
            <a:spLocks noGrp="1"/>
          </p:cNvSpPr>
          <p:nvPr>
            <p:ph type="title"/>
          </p:nvPr>
        </p:nvSpPr>
        <p:spPr/>
        <p:txBody>
          <a:bodyPr/>
          <a:lstStyle/>
          <a:p>
            <a:r>
              <a:rPr lang="en-CA" dirty="0"/>
              <a:t>Methods</a:t>
            </a:r>
          </a:p>
        </p:txBody>
      </p:sp>
      <p:sp>
        <p:nvSpPr>
          <p:cNvPr id="3" name="Content Placeholder 2">
            <a:extLst>
              <a:ext uri="{FF2B5EF4-FFF2-40B4-BE49-F238E27FC236}">
                <a16:creationId xmlns:a16="http://schemas.microsoft.com/office/drawing/2014/main" id="{5E063E73-5BB9-484A-806D-4D271D405705}"/>
              </a:ext>
            </a:extLst>
          </p:cNvPr>
          <p:cNvSpPr>
            <a:spLocks noGrp="1"/>
          </p:cNvSpPr>
          <p:nvPr>
            <p:ph idx="1"/>
          </p:nvPr>
        </p:nvSpPr>
        <p:spPr>
          <a:xfrm>
            <a:off x="838200" y="2430351"/>
            <a:ext cx="10515600" cy="3949184"/>
          </a:xfrm>
        </p:spPr>
        <p:txBody>
          <a:bodyPr/>
          <a:lstStyle/>
          <a:p>
            <a:r>
              <a:rPr lang="en-CA" dirty="0"/>
              <a:t>How did you do your research?</a:t>
            </a:r>
          </a:p>
          <a:p>
            <a:r>
              <a:rPr lang="en-CA" dirty="0"/>
              <a:t>Describe the steps so someone else can follow it and do the same research</a:t>
            </a:r>
          </a:p>
          <a:p>
            <a:r>
              <a:rPr lang="en-CA" dirty="0"/>
              <a:t>This is different for every field, but try to be as detailed as possible (don’t include irrelevant information)</a:t>
            </a:r>
          </a:p>
          <a:p>
            <a:pPr lvl="1"/>
            <a:r>
              <a:rPr lang="en-CA" dirty="0"/>
              <a:t>Who/what is in the research?</a:t>
            </a:r>
          </a:p>
          <a:p>
            <a:pPr lvl="1"/>
            <a:r>
              <a:rPr lang="en-CA" dirty="0"/>
              <a:t>What did you do?</a:t>
            </a:r>
          </a:p>
          <a:p>
            <a:pPr lvl="1"/>
            <a:r>
              <a:rPr lang="en-CA" dirty="0"/>
              <a:t>What did you look for?</a:t>
            </a:r>
          </a:p>
          <a:p>
            <a:r>
              <a:rPr lang="en-CA" dirty="0"/>
              <a:t>If your methods are used by many others, you can just use a reference</a:t>
            </a:r>
          </a:p>
        </p:txBody>
      </p:sp>
      <p:pic>
        <p:nvPicPr>
          <p:cNvPr id="5" name="Picture 4" descr="Calendar&#10;&#10;Description automatically generated">
            <a:extLst>
              <a:ext uri="{FF2B5EF4-FFF2-40B4-BE49-F238E27FC236}">
                <a16:creationId xmlns:a16="http://schemas.microsoft.com/office/drawing/2014/main" id="{EA655A13-CCA9-491A-91C9-C6CBBC9FA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01" y="3963642"/>
            <a:ext cx="2876002" cy="1613959"/>
          </a:xfrm>
          <a:prstGeom prst="rect">
            <a:avLst/>
          </a:prstGeom>
        </p:spPr>
      </p:pic>
    </p:spTree>
    <p:extLst>
      <p:ext uri="{BB962C8B-B14F-4D97-AF65-F5344CB8AC3E}">
        <p14:creationId xmlns:p14="http://schemas.microsoft.com/office/powerpoint/2010/main" val="1647063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244A-59A4-4D72-A41F-C576F45F4683}"/>
              </a:ext>
            </a:extLst>
          </p:cNvPr>
          <p:cNvSpPr>
            <a:spLocks noGrp="1"/>
          </p:cNvSpPr>
          <p:nvPr>
            <p:ph type="title"/>
          </p:nvPr>
        </p:nvSpPr>
        <p:spPr/>
        <p:txBody>
          <a:bodyPr>
            <a:normAutofit/>
          </a:bodyPr>
          <a:lstStyle/>
          <a:p>
            <a:pPr algn="ctr"/>
            <a:r>
              <a:rPr lang="en-CA" sz="4800" dirty="0"/>
              <a:t>Methods / Methodology</a:t>
            </a:r>
          </a:p>
        </p:txBody>
      </p:sp>
      <p:sp>
        <p:nvSpPr>
          <p:cNvPr id="3" name="Content Placeholder 2">
            <a:extLst>
              <a:ext uri="{FF2B5EF4-FFF2-40B4-BE49-F238E27FC236}">
                <a16:creationId xmlns:a16="http://schemas.microsoft.com/office/drawing/2014/main" id="{058663DE-9E6E-4624-A44E-5D5B3DB1C9D5}"/>
              </a:ext>
            </a:extLst>
          </p:cNvPr>
          <p:cNvSpPr>
            <a:spLocks noGrp="1"/>
          </p:cNvSpPr>
          <p:nvPr>
            <p:ph idx="1"/>
          </p:nvPr>
        </p:nvSpPr>
        <p:spPr>
          <a:xfrm>
            <a:off x="953332" y="2565925"/>
            <a:ext cx="10450088" cy="4458429"/>
          </a:xfrm>
        </p:spPr>
        <p:txBody>
          <a:bodyPr>
            <a:normAutofit/>
          </a:bodyPr>
          <a:lstStyle/>
          <a:p>
            <a:r>
              <a:rPr lang="en-CA" sz="2800" dirty="0"/>
              <a:t>This is the “recipe” for the research design, and should answer the question </a:t>
            </a:r>
            <a:r>
              <a:rPr lang="en-CA" sz="2800" b="1" dirty="0"/>
              <a:t>How</a:t>
            </a:r>
            <a:r>
              <a:rPr lang="en-CA" sz="2800" dirty="0"/>
              <a:t>:</a:t>
            </a:r>
          </a:p>
          <a:p>
            <a:r>
              <a:rPr lang="en-CA" sz="2800" b="1" dirty="0"/>
              <a:t>How</a:t>
            </a:r>
            <a:r>
              <a:rPr lang="en-CA" sz="2800" dirty="0"/>
              <a:t> did the author conduct their study?</a:t>
            </a:r>
          </a:p>
          <a:p>
            <a:r>
              <a:rPr lang="en-CA" sz="2800" b="1" dirty="0"/>
              <a:t>How</a:t>
            </a:r>
            <a:r>
              <a:rPr lang="en-CA" sz="2800" dirty="0"/>
              <a:t> did the author decide what variables were relevant?</a:t>
            </a:r>
          </a:p>
          <a:p>
            <a:r>
              <a:rPr lang="en-CA" sz="2800" b="1" dirty="0"/>
              <a:t>How</a:t>
            </a:r>
            <a:r>
              <a:rPr lang="en-CA" sz="2800" dirty="0"/>
              <a:t> did the author collect and analyze their data?</a:t>
            </a:r>
          </a:p>
          <a:p>
            <a:r>
              <a:rPr lang="en-CA" sz="2800" b="1" dirty="0"/>
              <a:t>How</a:t>
            </a:r>
            <a:r>
              <a:rPr lang="en-CA" sz="2800" dirty="0"/>
              <a:t> could I conduct this same study?</a:t>
            </a:r>
          </a:p>
        </p:txBody>
      </p:sp>
    </p:spTree>
    <p:extLst>
      <p:ext uri="{BB962C8B-B14F-4D97-AF65-F5344CB8AC3E}">
        <p14:creationId xmlns:p14="http://schemas.microsoft.com/office/powerpoint/2010/main" val="1268270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6AD15-1287-405D-BBE1-B18DAB1C74BD}"/>
              </a:ext>
            </a:extLst>
          </p:cNvPr>
          <p:cNvSpPr>
            <a:spLocks noGrp="1"/>
          </p:cNvSpPr>
          <p:nvPr>
            <p:ph type="title"/>
          </p:nvPr>
        </p:nvSpPr>
        <p:spPr/>
        <p:txBody>
          <a:bodyPr/>
          <a:lstStyle/>
          <a:p>
            <a:r>
              <a:rPr lang="en-CA" dirty="0"/>
              <a:t>Results </a:t>
            </a:r>
          </a:p>
        </p:txBody>
      </p:sp>
      <p:sp>
        <p:nvSpPr>
          <p:cNvPr id="3" name="Content Placeholder 2">
            <a:extLst>
              <a:ext uri="{FF2B5EF4-FFF2-40B4-BE49-F238E27FC236}">
                <a16:creationId xmlns:a16="http://schemas.microsoft.com/office/drawing/2014/main" id="{C8A6CD0D-F6DE-496F-A811-92BF8399B37D}"/>
              </a:ext>
            </a:extLst>
          </p:cNvPr>
          <p:cNvSpPr>
            <a:spLocks noGrp="1"/>
          </p:cNvSpPr>
          <p:nvPr>
            <p:ph idx="1"/>
          </p:nvPr>
        </p:nvSpPr>
        <p:spPr/>
        <p:txBody>
          <a:bodyPr/>
          <a:lstStyle/>
          <a:p>
            <a:r>
              <a:rPr lang="en-CA" dirty="0"/>
              <a:t>Data – what did you find?</a:t>
            </a:r>
          </a:p>
          <a:p>
            <a:pPr lvl="1"/>
            <a:r>
              <a:rPr lang="en-CA" dirty="0"/>
              <a:t>Charts</a:t>
            </a:r>
          </a:p>
          <a:p>
            <a:pPr lvl="1"/>
            <a:r>
              <a:rPr lang="en-CA" dirty="0"/>
              <a:t>Graphs</a:t>
            </a:r>
          </a:p>
          <a:p>
            <a:pPr lvl="1"/>
            <a:r>
              <a:rPr lang="en-CA" dirty="0"/>
              <a:t>Tables</a:t>
            </a:r>
          </a:p>
          <a:p>
            <a:pPr lvl="1"/>
            <a:r>
              <a:rPr lang="en-CA" dirty="0"/>
              <a:t>Quotes</a:t>
            </a:r>
          </a:p>
          <a:p>
            <a:r>
              <a:rPr lang="en-CA" dirty="0"/>
              <a:t>Build up to a conclusion, </a:t>
            </a:r>
            <a:r>
              <a:rPr lang="en-CA"/>
              <a:t>but don’t</a:t>
            </a:r>
            <a:br>
              <a:rPr lang="en-US"/>
            </a:br>
            <a:r>
              <a:rPr lang="en-CA"/>
              <a:t> </a:t>
            </a:r>
            <a:r>
              <a:rPr lang="en-CA" dirty="0"/>
              <a:t>give any analyses yet</a:t>
            </a:r>
          </a:p>
        </p:txBody>
      </p:sp>
      <p:pic>
        <p:nvPicPr>
          <p:cNvPr id="5" name="Picture 4" descr="A picture containing graphical user interface&#10;&#10;Description automatically generated">
            <a:extLst>
              <a:ext uri="{FF2B5EF4-FFF2-40B4-BE49-F238E27FC236}">
                <a16:creationId xmlns:a16="http://schemas.microsoft.com/office/drawing/2014/main" id="{1E7E9B13-FBED-4684-95B5-649CE8ADD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39" y="2410327"/>
            <a:ext cx="4579172" cy="2826208"/>
          </a:xfrm>
          <a:prstGeom prst="rect">
            <a:avLst/>
          </a:prstGeom>
        </p:spPr>
      </p:pic>
    </p:spTree>
    <p:extLst>
      <p:ext uri="{BB962C8B-B14F-4D97-AF65-F5344CB8AC3E}">
        <p14:creationId xmlns:p14="http://schemas.microsoft.com/office/powerpoint/2010/main" val="1318046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9723-E795-49E0-A246-9E742378F29F}"/>
              </a:ext>
            </a:extLst>
          </p:cNvPr>
          <p:cNvSpPr>
            <a:spLocks noGrp="1"/>
          </p:cNvSpPr>
          <p:nvPr>
            <p:ph type="title" idx="4294967295"/>
          </p:nvPr>
        </p:nvSpPr>
        <p:spPr>
          <a:xfrm>
            <a:off x="1622351" y="540711"/>
            <a:ext cx="9601200" cy="712787"/>
          </a:xfrm>
        </p:spPr>
        <p:txBody>
          <a:bodyPr>
            <a:normAutofit/>
          </a:bodyPr>
          <a:lstStyle/>
          <a:p>
            <a:pPr algn="ctr"/>
            <a:r>
              <a:rPr lang="en-CA" sz="4800" dirty="0"/>
              <a:t>Results</a:t>
            </a:r>
          </a:p>
        </p:txBody>
      </p:sp>
      <p:sp>
        <p:nvSpPr>
          <p:cNvPr id="3" name="Content Placeholder 2">
            <a:extLst>
              <a:ext uri="{FF2B5EF4-FFF2-40B4-BE49-F238E27FC236}">
                <a16:creationId xmlns:a16="http://schemas.microsoft.com/office/drawing/2014/main" id="{6169A928-2A1A-4106-BDA2-5AAE9166BC06}"/>
              </a:ext>
            </a:extLst>
          </p:cNvPr>
          <p:cNvSpPr>
            <a:spLocks noGrp="1"/>
          </p:cNvSpPr>
          <p:nvPr>
            <p:ph idx="4294967295"/>
          </p:nvPr>
        </p:nvSpPr>
        <p:spPr>
          <a:xfrm>
            <a:off x="968449" y="1545264"/>
            <a:ext cx="10255102" cy="4772025"/>
          </a:xfrm>
        </p:spPr>
        <p:txBody>
          <a:bodyPr>
            <a:normAutofit/>
          </a:bodyPr>
          <a:lstStyle/>
          <a:p>
            <a:pPr marL="0" indent="0">
              <a:buNone/>
            </a:pPr>
            <a:r>
              <a:rPr lang="en-CA" sz="2800" dirty="0"/>
              <a:t>This is where the data can be found, both raw and processed, and should answer the question </a:t>
            </a:r>
            <a:r>
              <a:rPr lang="en-CA" sz="2800" b="1" dirty="0"/>
              <a:t>What:</a:t>
            </a:r>
            <a:endParaRPr lang="en-CA" sz="2800" dirty="0"/>
          </a:p>
          <a:p>
            <a:r>
              <a:rPr lang="en-CA" sz="2800" b="1" dirty="0"/>
              <a:t>What</a:t>
            </a:r>
            <a:r>
              <a:rPr lang="en-CA" sz="2800" dirty="0"/>
              <a:t> raw data did we collect?</a:t>
            </a:r>
          </a:p>
          <a:p>
            <a:r>
              <a:rPr lang="en-CA" sz="2800" b="1" dirty="0"/>
              <a:t>What</a:t>
            </a:r>
            <a:r>
              <a:rPr lang="en-CA" sz="2800" dirty="0"/>
              <a:t> data did we get from analyzing the raw data according to our methodology?</a:t>
            </a:r>
          </a:p>
          <a:p>
            <a:r>
              <a:rPr lang="en-CA" sz="2800" b="1" dirty="0"/>
              <a:t>What</a:t>
            </a:r>
            <a:r>
              <a:rPr lang="en-CA" sz="2800" dirty="0"/>
              <a:t> did we find?</a:t>
            </a:r>
          </a:p>
          <a:p>
            <a:pPr marL="0" indent="0">
              <a:buNone/>
            </a:pPr>
            <a:r>
              <a:rPr lang="en-CA" sz="2800" dirty="0"/>
              <a:t>Often the full raw data collection will be grouped together and placed in appendices at the end of the paper, but will be referenced in the main body</a:t>
            </a:r>
          </a:p>
        </p:txBody>
      </p:sp>
    </p:spTree>
    <p:extLst>
      <p:ext uri="{BB962C8B-B14F-4D97-AF65-F5344CB8AC3E}">
        <p14:creationId xmlns:p14="http://schemas.microsoft.com/office/powerpoint/2010/main" val="2340600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078B-A341-4DA2-B677-3784F54E3D96}"/>
              </a:ext>
            </a:extLst>
          </p:cNvPr>
          <p:cNvSpPr>
            <a:spLocks noGrp="1"/>
          </p:cNvSpPr>
          <p:nvPr>
            <p:ph type="title"/>
          </p:nvPr>
        </p:nvSpPr>
        <p:spPr/>
        <p:txBody>
          <a:bodyPr/>
          <a:lstStyle/>
          <a:p>
            <a:r>
              <a:rPr lang="en-CA" dirty="0"/>
              <a:t>Discussion </a:t>
            </a:r>
          </a:p>
        </p:txBody>
      </p:sp>
      <p:sp>
        <p:nvSpPr>
          <p:cNvPr id="3" name="Content Placeholder 2">
            <a:extLst>
              <a:ext uri="{FF2B5EF4-FFF2-40B4-BE49-F238E27FC236}">
                <a16:creationId xmlns:a16="http://schemas.microsoft.com/office/drawing/2014/main" id="{C3370D14-777C-4ADF-A89E-8C7CBFC171E9}"/>
              </a:ext>
            </a:extLst>
          </p:cNvPr>
          <p:cNvSpPr>
            <a:spLocks noGrp="1"/>
          </p:cNvSpPr>
          <p:nvPr>
            <p:ph idx="1"/>
          </p:nvPr>
        </p:nvSpPr>
        <p:spPr/>
        <p:txBody>
          <a:bodyPr>
            <a:normAutofit lnSpcReduction="10000"/>
          </a:bodyPr>
          <a:lstStyle/>
          <a:p>
            <a:r>
              <a:rPr lang="en-CA" dirty="0"/>
              <a:t>Summarize the results</a:t>
            </a:r>
          </a:p>
          <a:p>
            <a:r>
              <a:rPr lang="en-CA" dirty="0"/>
              <a:t>What you can learn from the data</a:t>
            </a:r>
          </a:p>
          <a:p>
            <a:r>
              <a:rPr lang="en-CA" dirty="0"/>
              <a:t>What new knowledge did you find</a:t>
            </a:r>
          </a:p>
          <a:p>
            <a:r>
              <a:rPr lang="en-CA" dirty="0"/>
              <a:t>How does your data compare to other people’s findings</a:t>
            </a:r>
          </a:p>
          <a:p>
            <a:r>
              <a:rPr lang="en-CA" dirty="0"/>
              <a:t>Limitations and room for improvement (don’t make your paper sound bad)</a:t>
            </a:r>
          </a:p>
          <a:p>
            <a:r>
              <a:rPr lang="en-CA" dirty="0"/>
              <a:t>Directions for future research</a:t>
            </a:r>
          </a:p>
          <a:p>
            <a:r>
              <a:rPr lang="en-CA" dirty="0"/>
              <a:t>Conclusions – summary/closing statement</a:t>
            </a:r>
          </a:p>
        </p:txBody>
      </p:sp>
      <p:pic>
        <p:nvPicPr>
          <p:cNvPr id="5" name="Picture 4" descr="Graphical user interface, icon&#10;&#10;Description automatically generated with medium confidence">
            <a:extLst>
              <a:ext uri="{FF2B5EF4-FFF2-40B4-BE49-F238E27FC236}">
                <a16:creationId xmlns:a16="http://schemas.microsoft.com/office/drawing/2014/main" id="{093C3B2A-484F-462A-8B48-3885B94B5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2904" y="2278178"/>
            <a:ext cx="2937223" cy="1970542"/>
          </a:xfrm>
          <a:prstGeom prst="rect">
            <a:avLst/>
          </a:prstGeom>
        </p:spPr>
      </p:pic>
    </p:spTree>
    <p:extLst>
      <p:ext uri="{BB962C8B-B14F-4D97-AF65-F5344CB8AC3E}">
        <p14:creationId xmlns:p14="http://schemas.microsoft.com/office/powerpoint/2010/main" val="3759367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5A81-BCE4-4CB7-9904-13AC7399232B}"/>
              </a:ext>
            </a:extLst>
          </p:cNvPr>
          <p:cNvSpPr>
            <a:spLocks noGrp="1"/>
          </p:cNvSpPr>
          <p:nvPr>
            <p:ph type="title"/>
          </p:nvPr>
        </p:nvSpPr>
        <p:spPr/>
        <p:txBody>
          <a:bodyPr>
            <a:normAutofit/>
          </a:bodyPr>
          <a:lstStyle/>
          <a:p>
            <a:pPr algn="ctr"/>
            <a:r>
              <a:rPr lang="en-CA" sz="4800" dirty="0"/>
              <a:t>Discussion</a:t>
            </a:r>
          </a:p>
        </p:txBody>
      </p:sp>
      <p:sp>
        <p:nvSpPr>
          <p:cNvPr id="3" name="Content Placeholder 2">
            <a:extLst>
              <a:ext uri="{FF2B5EF4-FFF2-40B4-BE49-F238E27FC236}">
                <a16:creationId xmlns:a16="http://schemas.microsoft.com/office/drawing/2014/main" id="{D532E084-BAC3-4E36-B4F7-ADD920832B7D}"/>
              </a:ext>
            </a:extLst>
          </p:cNvPr>
          <p:cNvSpPr>
            <a:spLocks noGrp="1"/>
          </p:cNvSpPr>
          <p:nvPr>
            <p:ph idx="1"/>
          </p:nvPr>
        </p:nvSpPr>
        <p:spPr>
          <a:xfrm>
            <a:off x="965348" y="2422451"/>
            <a:ext cx="11696700" cy="3903921"/>
          </a:xfrm>
        </p:spPr>
        <p:txBody>
          <a:bodyPr>
            <a:normAutofit/>
          </a:bodyPr>
          <a:lstStyle/>
          <a:p>
            <a:pPr marL="0" indent="0">
              <a:buNone/>
            </a:pPr>
            <a:r>
              <a:rPr lang="en-CA" sz="3200"/>
              <a:t>This </a:t>
            </a:r>
            <a:r>
              <a:rPr lang="en-US" sz="3200"/>
              <a:t>section</a:t>
            </a:r>
            <a:r>
              <a:rPr lang="en-CA" sz="3200"/>
              <a:t> </a:t>
            </a:r>
            <a:r>
              <a:rPr lang="en-CA" sz="3200" dirty="0"/>
              <a:t>should answer the larger question </a:t>
            </a:r>
            <a:r>
              <a:rPr lang="en-CA" sz="3200" b="1" dirty="0"/>
              <a:t>So What:</a:t>
            </a:r>
          </a:p>
          <a:p>
            <a:r>
              <a:rPr lang="en-CA" sz="3200" dirty="0"/>
              <a:t>The results show X. </a:t>
            </a:r>
            <a:r>
              <a:rPr lang="en-CA" sz="3200" b="1" dirty="0"/>
              <a:t>So what?</a:t>
            </a:r>
          </a:p>
          <a:p>
            <a:r>
              <a:rPr lang="en-CA" sz="3200" dirty="0"/>
              <a:t>The results are similar/different to existing studies. </a:t>
            </a:r>
            <a:r>
              <a:rPr lang="en-CA" sz="3200" b="1" dirty="0"/>
              <a:t>So what?</a:t>
            </a:r>
          </a:p>
          <a:p>
            <a:r>
              <a:rPr lang="en-CA" sz="3200" dirty="0"/>
              <a:t>The methodology worked or did not work. </a:t>
            </a:r>
            <a:r>
              <a:rPr lang="en-CA" sz="3200" b="1" dirty="0"/>
              <a:t>So what?</a:t>
            </a:r>
          </a:p>
          <a:p>
            <a:r>
              <a:rPr lang="en-CA" sz="3200" b="1" dirty="0"/>
              <a:t>So what </a:t>
            </a:r>
            <a:r>
              <a:rPr lang="en-CA" sz="3200" dirty="0"/>
              <a:t>was the point of this paper?</a:t>
            </a:r>
            <a:endParaRPr lang="en-CA" sz="3200" b="1" dirty="0"/>
          </a:p>
          <a:p>
            <a:r>
              <a:rPr lang="en-CA" sz="3200" b="1" dirty="0"/>
              <a:t>So what</a:t>
            </a:r>
            <a:r>
              <a:rPr lang="en-CA" sz="3200" dirty="0"/>
              <a:t> do we as researchers do next?</a:t>
            </a:r>
            <a:endParaRPr lang="en-CA" sz="3200" b="1" dirty="0"/>
          </a:p>
        </p:txBody>
      </p:sp>
    </p:spTree>
    <p:extLst>
      <p:ext uri="{BB962C8B-B14F-4D97-AF65-F5344CB8AC3E}">
        <p14:creationId xmlns:p14="http://schemas.microsoft.com/office/powerpoint/2010/main" val="1252630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FFD6-1802-47E7-BABD-7B2426EF3715}"/>
              </a:ext>
            </a:extLst>
          </p:cNvPr>
          <p:cNvSpPr>
            <a:spLocks noGrp="1"/>
          </p:cNvSpPr>
          <p:nvPr>
            <p:ph type="title" idx="4294967295"/>
          </p:nvPr>
        </p:nvSpPr>
        <p:spPr>
          <a:xfrm>
            <a:off x="1515140" y="582613"/>
            <a:ext cx="9601200" cy="760412"/>
          </a:xfrm>
        </p:spPr>
        <p:txBody>
          <a:bodyPr>
            <a:normAutofit fontScale="90000"/>
          </a:bodyPr>
          <a:lstStyle/>
          <a:p>
            <a:pPr algn="ctr"/>
            <a:r>
              <a:rPr lang="en-CA" sz="4800" dirty="0"/>
              <a:t>Summary</a:t>
            </a:r>
            <a:r>
              <a:rPr lang="en-US" sz="4800" dirty="0"/>
              <a:t> (we’ll come back to these)</a:t>
            </a:r>
            <a:endParaRPr lang="en-CA" sz="4800" dirty="0"/>
          </a:p>
        </p:txBody>
      </p:sp>
      <p:graphicFrame>
        <p:nvGraphicFramePr>
          <p:cNvPr id="4" name="Table 4">
            <a:extLst>
              <a:ext uri="{FF2B5EF4-FFF2-40B4-BE49-F238E27FC236}">
                <a16:creationId xmlns:a16="http://schemas.microsoft.com/office/drawing/2014/main" id="{E9A523F7-DA8B-4414-9A0A-A8FD16B23459}"/>
              </a:ext>
            </a:extLst>
          </p:cNvPr>
          <p:cNvGraphicFramePr>
            <a:graphicFrameLocks noGrp="1"/>
          </p:cNvGraphicFramePr>
          <p:nvPr>
            <p:ph idx="4294967295"/>
            <p:extLst>
              <p:ext uri="{D42A27DB-BD31-4B8C-83A1-F6EECF244321}">
                <p14:modId xmlns:p14="http://schemas.microsoft.com/office/powerpoint/2010/main" val="1045219807"/>
              </p:ext>
            </p:extLst>
          </p:nvPr>
        </p:nvGraphicFramePr>
        <p:xfrm>
          <a:off x="581025" y="1495868"/>
          <a:ext cx="11029950" cy="4871822"/>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43835599"/>
                    </a:ext>
                  </a:extLst>
                </a:gridCol>
                <a:gridCol w="1914525">
                  <a:extLst>
                    <a:ext uri="{9D8B030D-6E8A-4147-A177-3AD203B41FA5}">
                      <a16:colId xmlns:a16="http://schemas.microsoft.com/office/drawing/2014/main" val="2236920473"/>
                    </a:ext>
                  </a:extLst>
                </a:gridCol>
                <a:gridCol w="6143625">
                  <a:extLst>
                    <a:ext uri="{9D8B030D-6E8A-4147-A177-3AD203B41FA5}">
                      <a16:colId xmlns:a16="http://schemas.microsoft.com/office/drawing/2014/main" val="3837017128"/>
                    </a:ext>
                  </a:extLst>
                </a:gridCol>
              </a:tblGrid>
              <a:tr h="476249">
                <a:tc>
                  <a:txBody>
                    <a:bodyPr/>
                    <a:lstStyle/>
                    <a:p>
                      <a:pPr algn="ctr"/>
                      <a:r>
                        <a:rPr lang="en-CA" dirty="0"/>
                        <a:t>Part</a:t>
                      </a:r>
                    </a:p>
                  </a:txBody>
                  <a:tcPr anchor="ctr"/>
                </a:tc>
                <a:tc>
                  <a:txBody>
                    <a:bodyPr/>
                    <a:lstStyle/>
                    <a:p>
                      <a:pPr algn="ctr"/>
                      <a:r>
                        <a:rPr lang="en-CA" dirty="0"/>
                        <a:t>Question</a:t>
                      </a:r>
                    </a:p>
                  </a:txBody>
                  <a:tcPr anchor="ctr"/>
                </a:tc>
                <a:tc>
                  <a:txBody>
                    <a:bodyPr/>
                    <a:lstStyle/>
                    <a:p>
                      <a:pPr algn="ctr"/>
                      <a:r>
                        <a:rPr lang="en-CA" dirty="0"/>
                        <a:t>Content</a:t>
                      </a:r>
                    </a:p>
                  </a:txBody>
                  <a:tcPr anchor="ctr"/>
                </a:tc>
                <a:extLst>
                  <a:ext uri="{0D108BD9-81ED-4DB2-BD59-A6C34878D82A}">
                    <a16:rowId xmlns:a16="http://schemas.microsoft.com/office/drawing/2014/main" val="3523834863"/>
                  </a:ext>
                </a:extLst>
              </a:tr>
              <a:tr h="1068951">
                <a:tc>
                  <a:txBody>
                    <a:bodyPr/>
                    <a:lstStyle/>
                    <a:p>
                      <a:pPr algn="ctr"/>
                      <a:r>
                        <a:rPr lang="en-CA" sz="3200" dirty="0"/>
                        <a:t>Introduction</a:t>
                      </a:r>
                    </a:p>
                  </a:txBody>
                  <a:tcPr anchor="ctr"/>
                </a:tc>
                <a:tc>
                  <a:txBody>
                    <a:bodyPr/>
                    <a:lstStyle/>
                    <a:p>
                      <a:pPr algn="ctr"/>
                      <a:r>
                        <a:rPr lang="en-CA" sz="3200" dirty="0"/>
                        <a:t>Why?</a:t>
                      </a:r>
                    </a:p>
                  </a:txBody>
                  <a:tcPr anchor="ctr"/>
                </a:tc>
                <a:tc>
                  <a:txBody>
                    <a:bodyPr/>
                    <a:lstStyle/>
                    <a:p>
                      <a:pPr marL="285750" indent="-285750" algn="ctr">
                        <a:buFont typeface="Arial" panose="020B0604020202020204" pitchFamily="34" charset="0"/>
                        <a:buChar char="•"/>
                      </a:pPr>
                      <a:r>
                        <a:rPr lang="en-CA" dirty="0"/>
                        <a:t>Research context / What is this field?</a:t>
                      </a:r>
                    </a:p>
                    <a:p>
                      <a:pPr marL="285750" indent="-285750" algn="ctr">
                        <a:buFont typeface="Arial" panose="020B0604020202020204" pitchFamily="34" charset="0"/>
                        <a:buChar char="•"/>
                      </a:pPr>
                      <a:r>
                        <a:rPr lang="en-CA" dirty="0"/>
                        <a:t>Why this study?</a:t>
                      </a:r>
                    </a:p>
                  </a:txBody>
                  <a:tcPr anchor="ctr"/>
                </a:tc>
                <a:extLst>
                  <a:ext uri="{0D108BD9-81ED-4DB2-BD59-A6C34878D82A}">
                    <a16:rowId xmlns:a16="http://schemas.microsoft.com/office/drawing/2014/main" val="3009765857"/>
                  </a:ext>
                </a:extLst>
              </a:tr>
              <a:tr h="1068951">
                <a:tc>
                  <a:txBody>
                    <a:bodyPr/>
                    <a:lstStyle/>
                    <a:p>
                      <a:pPr algn="ctr"/>
                      <a:r>
                        <a:rPr lang="en-CA" sz="3200" dirty="0"/>
                        <a:t>Methods</a:t>
                      </a:r>
                    </a:p>
                  </a:txBody>
                  <a:tcPr anchor="ctr"/>
                </a:tc>
                <a:tc>
                  <a:txBody>
                    <a:bodyPr/>
                    <a:lstStyle/>
                    <a:p>
                      <a:pPr algn="ctr"/>
                      <a:r>
                        <a:rPr lang="en-CA" sz="3200" dirty="0"/>
                        <a:t>How?</a:t>
                      </a:r>
                    </a:p>
                  </a:txBody>
                  <a:tcPr anchor="ctr"/>
                </a:tc>
                <a:tc>
                  <a:txBody>
                    <a:bodyPr/>
                    <a:lstStyle/>
                    <a:p>
                      <a:pPr marL="285750" indent="-285750" algn="ctr">
                        <a:buFont typeface="Arial" panose="020B0604020202020204" pitchFamily="34" charset="0"/>
                        <a:buChar char="•"/>
                      </a:pPr>
                      <a:r>
                        <a:rPr lang="en-CA" dirty="0"/>
                        <a:t>Data collection methods</a:t>
                      </a:r>
                    </a:p>
                    <a:p>
                      <a:pPr marL="285750" indent="-285750" algn="ctr">
                        <a:buFont typeface="Arial" panose="020B0604020202020204" pitchFamily="34" charset="0"/>
                        <a:buChar char="•"/>
                      </a:pPr>
                      <a:r>
                        <a:rPr lang="en-CA" dirty="0"/>
                        <a:t>Data processing methods</a:t>
                      </a:r>
                    </a:p>
                  </a:txBody>
                  <a:tcPr anchor="ctr"/>
                </a:tc>
                <a:extLst>
                  <a:ext uri="{0D108BD9-81ED-4DB2-BD59-A6C34878D82A}">
                    <a16:rowId xmlns:a16="http://schemas.microsoft.com/office/drawing/2014/main" val="1791729267"/>
                  </a:ext>
                </a:extLst>
              </a:tr>
              <a:tr h="1068951">
                <a:tc>
                  <a:txBody>
                    <a:bodyPr/>
                    <a:lstStyle/>
                    <a:p>
                      <a:pPr algn="ctr"/>
                      <a:r>
                        <a:rPr lang="en-CA" sz="3200" dirty="0"/>
                        <a:t>Results</a:t>
                      </a:r>
                    </a:p>
                  </a:txBody>
                  <a:tcPr anchor="ctr"/>
                </a:tc>
                <a:tc>
                  <a:txBody>
                    <a:bodyPr/>
                    <a:lstStyle/>
                    <a:p>
                      <a:pPr algn="ctr"/>
                      <a:r>
                        <a:rPr lang="en-CA" sz="3200" dirty="0"/>
                        <a:t>What?</a:t>
                      </a:r>
                    </a:p>
                  </a:txBody>
                  <a:tcPr anchor="ctr"/>
                </a:tc>
                <a:tc>
                  <a:txBody>
                    <a:bodyPr/>
                    <a:lstStyle/>
                    <a:p>
                      <a:pPr marL="285750" indent="-285750" algn="ctr">
                        <a:buFont typeface="Arial" panose="020B0604020202020204" pitchFamily="34" charset="0"/>
                        <a:buChar char="•"/>
                      </a:pPr>
                      <a:r>
                        <a:rPr lang="en-CA" dirty="0"/>
                        <a:t>What raw data was collected?</a:t>
                      </a:r>
                    </a:p>
                    <a:p>
                      <a:pPr marL="285750" indent="-285750" algn="ctr">
                        <a:buFont typeface="Arial" panose="020B0604020202020204" pitchFamily="34" charset="0"/>
                        <a:buChar char="•"/>
                      </a:pPr>
                      <a:r>
                        <a:rPr lang="en-CA" dirty="0"/>
                        <a:t>What were the results of data processing?</a:t>
                      </a:r>
                    </a:p>
                  </a:txBody>
                  <a:tcPr anchor="ctr"/>
                </a:tc>
                <a:extLst>
                  <a:ext uri="{0D108BD9-81ED-4DB2-BD59-A6C34878D82A}">
                    <a16:rowId xmlns:a16="http://schemas.microsoft.com/office/drawing/2014/main" val="1836662003"/>
                  </a:ext>
                </a:extLst>
              </a:tr>
              <a:tr h="1068951">
                <a:tc>
                  <a:txBody>
                    <a:bodyPr/>
                    <a:lstStyle/>
                    <a:p>
                      <a:pPr algn="ctr"/>
                      <a:r>
                        <a:rPr lang="en-CA" sz="3200" dirty="0"/>
                        <a:t>Discussion</a:t>
                      </a:r>
                    </a:p>
                  </a:txBody>
                  <a:tcPr anchor="ctr"/>
                </a:tc>
                <a:tc>
                  <a:txBody>
                    <a:bodyPr/>
                    <a:lstStyle/>
                    <a:p>
                      <a:pPr algn="ctr"/>
                      <a:r>
                        <a:rPr lang="en-CA" sz="3200" dirty="0"/>
                        <a:t>So what?</a:t>
                      </a:r>
                    </a:p>
                  </a:txBody>
                  <a:tcPr anchor="ctr"/>
                </a:tc>
                <a:tc>
                  <a:txBody>
                    <a:bodyPr/>
                    <a:lstStyle/>
                    <a:p>
                      <a:pPr marL="285750" indent="-285750" algn="ctr">
                        <a:buFont typeface="Arial" panose="020B0604020202020204" pitchFamily="34" charset="0"/>
                        <a:buChar char="•"/>
                      </a:pPr>
                      <a:r>
                        <a:rPr lang="en-CA" dirty="0"/>
                        <a:t>Significance (or not) of the results</a:t>
                      </a:r>
                    </a:p>
                    <a:p>
                      <a:pPr marL="285750" indent="-285750" algn="ctr">
                        <a:buFont typeface="Arial" panose="020B0604020202020204" pitchFamily="34" charset="0"/>
                        <a:buChar char="•"/>
                      </a:pPr>
                      <a:r>
                        <a:rPr lang="en-CA" dirty="0"/>
                        <a:t>Research results in the context of existing research</a:t>
                      </a:r>
                    </a:p>
                    <a:p>
                      <a:pPr marL="285750" indent="-285750" algn="ctr">
                        <a:buFont typeface="Arial" panose="020B0604020202020204" pitchFamily="34" charset="0"/>
                        <a:buChar char="•"/>
                      </a:pPr>
                      <a:r>
                        <a:rPr lang="en-CA" dirty="0"/>
                        <a:t>Methodology &amp; Limitations</a:t>
                      </a:r>
                    </a:p>
                    <a:p>
                      <a:pPr marL="285750" indent="-285750" algn="ctr">
                        <a:buFont typeface="Arial" panose="020B0604020202020204" pitchFamily="34" charset="0"/>
                        <a:buChar char="•"/>
                      </a:pPr>
                      <a:r>
                        <a:rPr lang="en-CA" dirty="0"/>
                        <a:t>Conclusion &amp; Further study</a:t>
                      </a:r>
                    </a:p>
                  </a:txBody>
                  <a:tcPr anchor="ctr"/>
                </a:tc>
                <a:extLst>
                  <a:ext uri="{0D108BD9-81ED-4DB2-BD59-A6C34878D82A}">
                    <a16:rowId xmlns:a16="http://schemas.microsoft.com/office/drawing/2014/main" val="1602223992"/>
                  </a:ext>
                </a:extLst>
              </a:tr>
            </a:tbl>
          </a:graphicData>
        </a:graphic>
      </p:graphicFrame>
    </p:spTree>
    <p:extLst>
      <p:ext uri="{BB962C8B-B14F-4D97-AF65-F5344CB8AC3E}">
        <p14:creationId xmlns:p14="http://schemas.microsoft.com/office/powerpoint/2010/main" val="112956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256-CDE2-B533-32BF-BA21E22D8CDC}"/>
              </a:ext>
            </a:extLst>
          </p:cNvPr>
          <p:cNvSpPr>
            <a:spLocks noGrp="1"/>
          </p:cNvSpPr>
          <p:nvPr>
            <p:ph type="title"/>
          </p:nvPr>
        </p:nvSpPr>
        <p:spPr>
          <a:xfrm>
            <a:off x="1654692" y="1752606"/>
            <a:ext cx="8898122" cy="1822514"/>
          </a:xfrm>
        </p:spPr>
        <p:txBody>
          <a:bodyPr/>
          <a:lstStyle/>
          <a:p>
            <a:r>
              <a:rPr lang="en-US" dirty="0"/>
              <a:t>Why do we still write research papers?</a:t>
            </a:r>
          </a:p>
        </p:txBody>
      </p:sp>
      <p:sp>
        <p:nvSpPr>
          <p:cNvPr id="3" name="Text Placeholder 2">
            <a:extLst>
              <a:ext uri="{FF2B5EF4-FFF2-40B4-BE49-F238E27FC236}">
                <a16:creationId xmlns:a16="http://schemas.microsoft.com/office/drawing/2014/main" id="{4DAAA4D3-D922-3CAE-011A-8D013F6EBBB9}"/>
              </a:ext>
            </a:extLst>
          </p:cNvPr>
          <p:cNvSpPr>
            <a:spLocks noGrp="1"/>
          </p:cNvSpPr>
          <p:nvPr>
            <p:ph type="body" idx="1"/>
          </p:nvPr>
        </p:nvSpPr>
        <p:spPr/>
        <p:txBody>
          <a:bodyPr anchor="ctr">
            <a:normAutofit/>
          </a:bodyPr>
          <a:lstStyle/>
          <a:p>
            <a:pPr marL="0" indent="0" algn="ctr">
              <a:buNone/>
            </a:pPr>
            <a:r>
              <a:rPr lang="en-US" sz="4000" dirty="0"/>
              <a:t>What is the point of this class?</a:t>
            </a:r>
          </a:p>
        </p:txBody>
      </p:sp>
      <p:pic>
        <p:nvPicPr>
          <p:cNvPr id="6" name="Picture 5">
            <a:extLst>
              <a:ext uri="{FF2B5EF4-FFF2-40B4-BE49-F238E27FC236}">
                <a16:creationId xmlns:a16="http://schemas.microsoft.com/office/drawing/2014/main" id="{4BFBA034-3885-EECF-3DA7-0DA4C8356F89}"/>
              </a:ext>
            </a:extLst>
          </p:cNvPr>
          <p:cNvPicPr>
            <a:picLocks noChangeAspect="1"/>
          </p:cNvPicPr>
          <p:nvPr/>
        </p:nvPicPr>
        <p:blipFill rotWithShape="1">
          <a:blip r:embed="rId2"/>
          <a:srcRect t="13805" b="16428"/>
          <a:stretch/>
        </p:blipFill>
        <p:spPr>
          <a:xfrm>
            <a:off x="3836987" y="772943"/>
            <a:ext cx="4514850" cy="1767663"/>
          </a:xfrm>
          <a:prstGeom prst="rect">
            <a:avLst/>
          </a:prstGeom>
          <a:ln>
            <a:noFill/>
          </a:ln>
          <a:effectLst>
            <a:softEdge rad="112500"/>
          </a:effectLst>
        </p:spPr>
      </p:pic>
    </p:spTree>
    <p:extLst>
      <p:ext uri="{BB962C8B-B14F-4D97-AF65-F5344CB8AC3E}">
        <p14:creationId xmlns:p14="http://schemas.microsoft.com/office/powerpoint/2010/main" val="393510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5306-D37E-CDEC-3E19-DA8375BDD276}"/>
              </a:ext>
            </a:extLst>
          </p:cNvPr>
          <p:cNvSpPr>
            <a:spLocks noGrp="1"/>
          </p:cNvSpPr>
          <p:nvPr>
            <p:ph type="title" idx="4294967295"/>
          </p:nvPr>
        </p:nvSpPr>
        <p:spPr>
          <a:xfrm>
            <a:off x="540488" y="537203"/>
            <a:ext cx="11111023" cy="957779"/>
          </a:xfrm>
        </p:spPr>
        <p:txBody>
          <a:bodyPr>
            <a:noAutofit/>
          </a:bodyPr>
          <a:lstStyle/>
          <a:p>
            <a:r>
              <a:rPr lang="en-US" sz="4800" dirty="0"/>
              <a:t>Writing and Large Language Models (LLMs)</a:t>
            </a:r>
          </a:p>
        </p:txBody>
      </p:sp>
      <p:sp>
        <p:nvSpPr>
          <p:cNvPr id="3" name="Text Placeholder 2">
            <a:extLst>
              <a:ext uri="{FF2B5EF4-FFF2-40B4-BE49-F238E27FC236}">
                <a16:creationId xmlns:a16="http://schemas.microsoft.com/office/drawing/2014/main" id="{E7468B9F-7DEA-BC80-C540-880F3F2EA59F}"/>
              </a:ext>
            </a:extLst>
          </p:cNvPr>
          <p:cNvSpPr>
            <a:spLocks noGrp="1"/>
          </p:cNvSpPr>
          <p:nvPr>
            <p:ph idx="4294967295"/>
          </p:nvPr>
        </p:nvSpPr>
        <p:spPr>
          <a:xfrm>
            <a:off x="800100" y="1853056"/>
            <a:ext cx="10591800" cy="3509962"/>
          </a:xfrm>
        </p:spPr>
        <p:txBody>
          <a:bodyPr>
            <a:noAutofit/>
          </a:bodyPr>
          <a:lstStyle/>
          <a:p>
            <a:r>
              <a:rPr lang="en-US" sz="2800" dirty="0"/>
              <a:t>LLMs like </a:t>
            </a:r>
            <a:r>
              <a:rPr lang="en-US" sz="2800" dirty="0" err="1"/>
              <a:t>ChatGPT</a:t>
            </a:r>
            <a:r>
              <a:rPr lang="en-US" sz="2800" dirty="0"/>
              <a:t> exist now – so while the content of this course is still necessary, depending on how the future plays out, it may need to be applied differently</a:t>
            </a:r>
          </a:p>
          <a:p>
            <a:r>
              <a:rPr lang="en-US" sz="2800" dirty="0"/>
              <a:t>LLMs are called AI, but they are a very specific AI geared to language – they reproduce documents with good language based on existing knowledge</a:t>
            </a:r>
          </a:p>
          <a:p>
            <a:r>
              <a:rPr lang="en-US" sz="2800" dirty="0"/>
              <a:t>LLMs have been known to “hallucinate” text, which means that while the language may be good, the ideas or logic may be incorrect or even completely fabricated – not good for research papers</a:t>
            </a:r>
          </a:p>
        </p:txBody>
      </p:sp>
    </p:spTree>
    <p:extLst>
      <p:ext uri="{BB962C8B-B14F-4D97-AF65-F5344CB8AC3E}">
        <p14:creationId xmlns:p14="http://schemas.microsoft.com/office/powerpoint/2010/main" val="150735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BFF75-7E90-D843-0310-953B482483E6}"/>
              </a:ext>
            </a:extLst>
          </p:cNvPr>
          <p:cNvSpPr/>
          <p:nvPr/>
        </p:nvSpPr>
        <p:spPr>
          <a:xfrm>
            <a:off x="0" y="0"/>
            <a:ext cx="12192000" cy="685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p:cNvPicPr/>
          <p:nvPr/>
        </p:nvPicPr>
        <p:blipFill>
          <a:blip r:embed="rId2"/>
          <a:stretch/>
        </p:blipFill>
        <p:spPr>
          <a:xfrm>
            <a:off x="-1377727" y="73536"/>
            <a:ext cx="7673837" cy="4146416"/>
          </a:xfrm>
          <a:prstGeom prst="rect">
            <a:avLst/>
          </a:prstGeom>
          <a:ln>
            <a:noFill/>
          </a:ln>
        </p:spPr>
      </p:pic>
      <p:pic>
        <p:nvPicPr>
          <p:cNvPr id="71" name="Picture 70"/>
          <p:cNvPicPr/>
          <p:nvPr/>
        </p:nvPicPr>
        <p:blipFill>
          <a:blip r:embed="rId3"/>
          <a:stretch/>
        </p:blipFill>
        <p:spPr>
          <a:xfrm>
            <a:off x="4632692" y="0"/>
            <a:ext cx="7532090" cy="6857999"/>
          </a:xfrm>
          <a:prstGeom prst="rect">
            <a:avLst/>
          </a:prstGeom>
          <a:ln>
            <a:noFill/>
          </a:ln>
        </p:spPr>
      </p:pic>
      <p:sp>
        <p:nvSpPr>
          <p:cNvPr id="2" name="Rectangle 1">
            <a:extLst>
              <a:ext uri="{FF2B5EF4-FFF2-40B4-BE49-F238E27FC236}">
                <a16:creationId xmlns:a16="http://schemas.microsoft.com/office/drawing/2014/main" id="{6F4CD471-E613-314C-A6E8-3E6AE53618F1}"/>
              </a:ext>
            </a:extLst>
          </p:cNvPr>
          <p:cNvSpPr/>
          <p:nvPr/>
        </p:nvSpPr>
        <p:spPr>
          <a:xfrm>
            <a:off x="158180" y="4700531"/>
            <a:ext cx="4316330" cy="12900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Technical Writer</a:t>
            </a:r>
          </a:p>
          <a:p>
            <a:pPr algn="ctr"/>
            <a:r>
              <a:rPr lang="en-US" sz="2400">
                <a:solidFill>
                  <a:schemeClr val="tx1"/>
                </a:solidFill>
              </a:rPr>
              <a:t>Cooperative Education (Co-op)</a:t>
            </a:r>
          </a:p>
        </p:txBody>
      </p:sp>
      <p:pic>
        <p:nvPicPr>
          <p:cNvPr id="4" name="Picture 3">
            <a:extLst>
              <a:ext uri="{FF2B5EF4-FFF2-40B4-BE49-F238E27FC236}">
                <a16:creationId xmlns:a16="http://schemas.microsoft.com/office/drawing/2014/main" id="{A650055D-1ABD-4A44-AFC1-10E83CDF0EBF}"/>
              </a:ext>
            </a:extLst>
          </p:cNvPr>
          <p:cNvPicPr>
            <a:picLocks noChangeAspect="1"/>
          </p:cNvPicPr>
          <p:nvPr/>
        </p:nvPicPr>
        <p:blipFill>
          <a:blip r:embed="rId4"/>
          <a:stretch>
            <a:fillRect/>
          </a:stretch>
        </p:blipFill>
        <p:spPr>
          <a:xfrm>
            <a:off x="4632691" y="238124"/>
            <a:ext cx="7680697" cy="5752421"/>
          </a:xfrm>
          <a:prstGeom prst="rect">
            <a:avLst/>
          </a:prstGeom>
        </p:spPr>
      </p:pic>
    </p:spTree>
    <p:extLst>
      <p:ext uri="{BB962C8B-B14F-4D97-AF65-F5344CB8AC3E}">
        <p14:creationId xmlns:p14="http://schemas.microsoft.com/office/powerpoint/2010/main" val="14526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1D93-6FCA-76DF-E8A4-CDAC552A769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A1622C5-034B-21B9-74B7-45AE2E589712}"/>
              </a:ext>
            </a:extLst>
          </p:cNvPr>
          <p:cNvSpPr>
            <a:spLocks noGrp="1"/>
          </p:cNvSpPr>
          <p:nvPr>
            <p:ph idx="1"/>
          </p:nvPr>
        </p:nvSpPr>
        <p:spPr>
          <a:xfrm>
            <a:off x="770860" y="2663256"/>
            <a:ext cx="10532878" cy="3510271"/>
          </a:xfrm>
        </p:spPr>
        <p:txBody>
          <a:bodyPr>
            <a:normAutofit/>
          </a:bodyPr>
          <a:lstStyle/>
          <a:p>
            <a:r>
              <a:rPr lang="en-US" dirty="0"/>
              <a:t>Early in 2023, there was a civil court case in the US between a man, Roberto Mata, alleging injuries on a flight (caused by the serving cart) and </a:t>
            </a:r>
            <a:r>
              <a:rPr lang="en-US" dirty="0" err="1"/>
              <a:t>Avianca</a:t>
            </a:r>
            <a:r>
              <a:rPr lang="en-US" dirty="0"/>
              <a:t> Airlines</a:t>
            </a:r>
          </a:p>
          <a:p>
            <a:r>
              <a:rPr lang="en-US" dirty="0"/>
              <a:t>Steven Schwartz, the lawyer for Roberto Mata submitted a document showing precedent for the case, which cited six other cases – all of which where completely made up and never happened</a:t>
            </a:r>
          </a:p>
          <a:p>
            <a:r>
              <a:rPr lang="en-US" b="0" i="0" dirty="0">
                <a:solidFill>
                  <a:srgbClr val="333333"/>
                </a:solidFill>
                <a:effectLst/>
                <a:latin typeface="Georgia" panose="02040502050405020303" pitchFamily="18" charset="0"/>
              </a:rPr>
              <a:t>“A member of Mata’s law team then revealed he had used </a:t>
            </a:r>
            <a:r>
              <a:rPr lang="en-US" b="0" i="0" dirty="0" err="1">
                <a:solidFill>
                  <a:srgbClr val="333333"/>
                </a:solidFill>
                <a:effectLst/>
                <a:latin typeface="Georgia" panose="02040502050405020303" pitchFamily="18" charset="0"/>
              </a:rPr>
              <a:t>ChatGPT</a:t>
            </a:r>
            <a:r>
              <a:rPr lang="en-US" b="0" i="0" dirty="0">
                <a:solidFill>
                  <a:srgbClr val="333333"/>
                </a:solidFill>
                <a:effectLst/>
                <a:latin typeface="Georgia" panose="02040502050405020303" pitchFamily="18" charset="0"/>
              </a:rPr>
              <a:t> to conduct legal research for the court filing that referenced the cases and that the artificial intelligence tool assured him the cases were real.”</a:t>
            </a:r>
            <a:endParaRPr lang="en-US" dirty="0"/>
          </a:p>
        </p:txBody>
      </p:sp>
      <p:pic>
        <p:nvPicPr>
          <p:cNvPr id="6" name="Picture 5">
            <a:extLst>
              <a:ext uri="{FF2B5EF4-FFF2-40B4-BE49-F238E27FC236}">
                <a16:creationId xmlns:a16="http://schemas.microsoft.com/office/drawing/2014/main" id="{16FA1ED6-E6E2-CE22-8F87-6D3AA634CF04}"/>
              </a:ext>
            </a:extLst>
          </p:cNvPr>
          <p:cNvPicPr>
            <a:picLocks noChangeAspect="1"/>
          </p:cNvPicPr>
          <p:nvPr/>
        </p:nvPicPr>
        <p:blipFill>
          <a:blip r:embed="rId2"/>
          <a:stretch>
            <a:fillRect/>
          </a:stretch>
        </p:blipFill>
        <p:spPr>
          <a:xfrm>
            <a:off x="8446237" y="0"/>
            <a:ext cx="3688391" cy="2458927"/>
          </a:xfrm>
          <a:prstGeom prst="rect">
            <a:avLst/>
          </a:prstGeom>
        </p:spPr>
      </p:pic>
      <p:pic>
        <p:nvPicPr>
          <p:cNvPr id="7" name="Picture 6">
            <a:extLst>
              <a:ext uri="{FF2B5EF4-FFF2-40B4-BE49-F238E27FC236}">
                <a16:creationId xmlns:a16="http://schemas.microsoft.com/office/drawing/2014/main" id="{DB8668F1-F765-A9F2-2FDB-DCA0A6CCA65A}"/>
              </a:ext>
            </a:extLst>
          </p:cNvPr>
          <p:cNvPicPr>
            <a:picLocks noChangeAspect="1"/>
          </p:cNvPicPr>
          <p:nvPr/>
        </p:nvPicPr>
        <p:blipFill rotWithShape="1">
          <a:blip r:embed="rId3"/>
          <a:srcRect t="13562" b="14728"/>
          <a:stretch/>
        </p:blipFill>
        <p:spPr>
          <a:xfrm>
            <a:off x="57372" y="465026"/>
            <a:ext cx="4378765" cy="1993901"/>
          </a:xfrm>
          <a:prstGeom prst="rect">
            <a:avLst/>
          </a:prstGeom>
        </p:spPr>
      </p:pic>
    </p:spTree>
    <p:extLst>
      <p:ext uri="{BB962C8B-B14F-4D97-AF65-F5344CB8AC3E}">
        <p14:creationId xmlns:p14="http://schemas.microsoft.com/office/powerpoint/2010/main" val="3051198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262A-1A01-9688-2BA4-72C2E913DE75}"/>
              </a:ext>
            </a:extLst>
          </p:cNvPr>
          <p:cNvSpPr>
            <a:spLocks noGrp="1"/>
          </p:cNvSpPr>
          <p:nvPr>
            <p:ph type="title"/>
          </p:nvPr>
        </p:nvSpPr>
        <p:spPr/>
        <p:txBody>
          <a:bodyPr/>
          <a:lstStyle/>
          <a:p>
            <a:r>
              <a:rPr lang="en-US" dirty="0"/>
              <a:t>Roberto Mata v. </a:t>
            </a:r>
            <a:r>
              <a:rPr lang="en-US" dirty="0" err="1"/>
              <a:t>Avianca</a:t>
            </a:r>
            <a:r>
              <a:rPr lang="en-US" dirty="0"/>
              <a:t> Airlines</a:t>
            </a:r>
          </a:p>
        </p:txBody>
      </p:sp>
      <p:sp>
        <p:nvSpPr>
          <p:cNvPr id="3" name="Content Placeholder 2">
            <a:extLst>
              <a:ext uri="{FF2B5EF4-FFF2-40B4-BE49-F238E27FC236}">
                <a16:creationId xmlns:a16="http://schemas.microsoft.com/office/drawing/2014/main" id="{7F51BFF2-6853-C2F9-3FAC-6FEFA3EF7E4C}"/>
              </a:ext>
            </a:extLst>
          </p:cNvPr>
          <p:cNvSpPr>
            <a:spLocks noGrp="1"/>
          </p:cNvSpPr>
          <p:nvPr>
            <p:ph idx="1"/>
          </p:nvPr>
        </p:nvSpPr>
        <p:spPr>
          <a:xfrm>
            <a:off x="917058" y="2556931"/>
            <a:ext cx="10306936" cy="3683051"/>
          </a:xfrm>
        </p:spPr>
        <p:txBody>
          <a:bodyPr>
            <a:normAutofit/>
          </a:bodyPr>
          <a:lstStyle/>
          <a:p>
            <a:r>
              <a:rPr lang="en-US" dirty="0"/>
              <a:t>The lawyers for </a:t>
            </a:r>
            <a:r>
              <a:rPr lang="en-US" dirty="0" err="1"/>
              <a:t>Avianca</a:t>
            </a:r>
            <a:r>
              <a:rPr lang="en-US" dirty="0"/>
              <a:t> couldn’t find any of the fake cases in law libraries (because they were, of course, fake) so they asked the judge for more information</a:t>
            </a:r>
          </a:p>
          <a:p>
            <a:r>
              <a:rPr lang="en-US" dirty="0"/>
              <a:t>The judge asked Mata’s legal team – </a:t>
            </a:r>
            <a:r>
              <a:rPr lang="en-US"/>
              <a:t>the paralegal </a:t>
            </a:r>
            <a:r>
              <a:rPr lang="en-US" dirty="0"/>
              <a:t>asked </a:t>
            </a:r>
            <a:r>
              <a:rPr lang="en-US" dirty="0" err="1"/>
              <a:t>ChatGPT</a:t>
            </a:r>
            <a:r>
              <a:rPr lang="en-US" dirty="0"/>
              <a:t> to find the case documents and turned these over to the </a:t>
            </a:r>
            <a:r>
              <a:rPr lang="en-US" dirty="0" err="1"/>
              <a:t>Avianca</a:t>
            </a:r>
            <a:r>
              <a:rPr lang="en-US" dirty="0"/>
              <a:t> lawyers</a:t>
            </a:r>
          </a:p>
          <a:p>
            <a:r>
              <a:rPr lang="en-US" dirty="0"/>
              <a:t>What he didn’t realize is that </a:t>
            </a:r>
            <a:r>
              <a:rPr lang="en-US" dirty="0" err="1"/>
              <a:t>ChatGPT</a:t>
            </a:r>
            <a:r>
              <a:rPr lang="en-US" dirty="0"/>
              <a:t> had not searched and found real case files – it had just created them</a:t>
            </a:r>
          </a:p>
          <a:p>
            <a:r>
              <a:rPr lang="en-US" dirty="0"/>
              <a:t>When this was eventually found out, the judge was furious – wanted sanctions against the legal team</a:t>
            </a:r>
          </a:p>
        </p:txBody>
      </p:sp>
    </p:spTree>
    <p:extLst>
      <p:ext uri="{BB962C8B-B14F-4D97-AF65-F5344CB8AC3E}">
        <p14:creationId xmlns:p14="http://schemas.microsoft.com/office/powerpoint/2010/main" val="2208427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D3A43-5A38-4AA0-CAF6-90E9AE3243E2}"/>
              </a:ext>
            </a:extLst>
          </p:cNvPr>
          <p:cNvSpPr>
            <a:spLocks noGrp="1"/>
          </p:cNvSpPr>
          <p:nvPr>
            <p:ph type="title"/>
          </p:nvPr>
        </p:nvSpPr>
        <p:spPr/>
        <p:txBody>
          <a:bodyPr/>
          <a:lstStyle/>
          <a:p>
            <a:r>
              <a:rPr lang="en-US" dirty="0"/>
              <a:t>The Hybrid</a:t>
            </a:r>
          </a:p>
        </p:txBody>
      </p:sp>
      <p:sp>
        <p:nvSpPr>
          <p:cNvPr id="3" name="Content Placeholder 2">
            <a:extLst>
              <a:ext uri="{FF2B5EF4-FFF2-40B4-BE49-F238E27FC236}">
                <a16:creationId xmlns:a16="http://schemas.microsoft.com/office/drawing/2014/main" id="{23A37150-9871-8B7B-DDC0-F8CA093ED349}"/>
              </a:ext>
            </a:extLst>
          </p:cNvPr>
          <p:cNvSpPr>
            <a:spLocks noGrp="1"/>
          </p:cNvSpPr>
          <p:nvPr>
            <p:ph idx="1"/>
          </p:nvPr>
        </p:nvSpPr>
        <p:spPr>
          <a:xfrm>
            <a:off x="930350" y="2465425"/>
            <a:ext cx="9966248" cy="3728040"/>
          </a:xfrm>
        </p:spPr>
        <p:txBody>
          <a:bodyPr/>
          <a:lstStyle/>
          <a:p>
            <a:r>
              <a:rPr lang="en-US" dirty="0"/>
              <a:t>LLMs like </a:t>
            </a:r>
            <a:r>
              <a:rPr lang="en-US" dirty="0" err="1"/>
              <a:t>ChatGPT</a:t>
            </a:r>
            <a:r>
              <a:rPr lang="en-US" dirty="0"/>
              <a:t> are genuinely good at generating natural language content and formatting that content into essays, </a:t>
            </a:r>
            <a:r>
              <a:rPr lang="en-US" dirty="0" err="1"/>
              <a:t>powerpoints</a:t>
            </a:r>
            <a:r>
              <a:rPr lang="en-US" dirty="0"/>
              <a:t>, articles etc.</a:t>
            </a:r>
          </a:p>
          <a:p>
            <a:r>
              <a:rPr lang="en-US" dirty="0"/>
              <a:t>LLMs are not good at generating logical arguments or conducting research – the content of their output is generic and sometimes completely fabricated</a:t>
            </a:r>
          </a:p>
          <a:p>
            <a:r>
              <a:rPr lang="en-US" dirty="0"/>
              <a:t>In the future, if you want to integrate using LLMs into your work, it will be</a:t>
            </a:r>
            <a:br>
              <a:rPr lang="en-US" dirty="0"/>
            </a:br>
            <a:r>
              <a:rPr lang="en-US" dirty="0"/>
              <a:t>best to use it as a tool, not a replacement – you will still need </a:t>
            </a:r>
            <a:br>
              <a:rPr lang="en-US" dirty="0"/>
            </a:br>
            <a:r>
              <a:rPr lang="en-US" dirty="0"/>
              <a:t>the language and formatting knowledge to proofread and</a:t>
            </a:r>
            <a:br>
              <a:rPr lang="en-US" dirty="0"/>
            </a:br>
            <a:r>
              <a:rPr lang="en-US" dirty="0"/>
              <a:t>correct LLM outputs, especially for formal academic papers</a:t>
            </a:r>
          </a:p>
        </p:txBody>
      </p:sp>
      <p:pic>
        <p:nvPicPr>
          <p:cNvPr id="6" name="Picture 5">
            <a:extLst>
              <a:ext uri="{FF2B5EF4-FFF2-40B4-BE49-F238E27FC236}">
                <a16:creationId xmlns:a16="http://schemas.microsoft.com/office/drawing/2014/main" id="{4814CDD1-83B1-143F-8E3D-6D904F494A57}"/>
              </a:ext>
            </a:extLst>
          </p:cNvPr>
          <p:cNvPicPr>
            <a:picLocks noChangeAspect="1"/>
          </p:cNvPicPr>
          <p:nvPr/>
        </p:nvPicPr>
        <p:blipFill>
          <a:blip r:embed="rId2"/>
          <a:stretch>
            <a:fillRect/>
          </a:stretch>
        </p:blipFill>
        <p:spPr>
          <a:xfrm>
            <a:off x="8758570" y="4836962"/>
            <a:ext cx="3433429" cy="1970238"/>
          </a:xfrm>
          <a:prstGeom prst="rect">
            <a:avLst/>
          </a:prstGeom>
        </p:spPr>
      </p:pic>
    </p:spTree>
    <p:extLst>
      <p:ext uri="{BB962C8B-B14F-4D97-AF65-F5344CB8AC3E}">
        <p14:creationId xmlns:p14="http://schemas.microsoft.com/office/powerpoint/2010/main" val="3037011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ECAE-9F2C-3908-111E-3677C22A1CE9}"/>
              </a:ext>
            </a:extLst>
          </p:cNvPr>
          <p:cNvSpPr>
            <a:spLocks noGrp="1"/>
          </p:cNvSpPr>
          <p:nvPr>
            <p:ph type="title"/>
          </p:nvPr>
        </p:nvSpPr>
        <p:spPr/>
        <p:txBody>
          <a:bodyPr/>
          <a:lstStyle/>
          <a:p>
            <a:r>
              <a:rPr lang="en-US" dirty="0"/>
              <a:t>The Human Element</a:t>
            </a:r>
          </a:p>
        </p:txBody>
      </p:sp>
      <p:sp>
        <p:nvSpPr>
          <p:cNvPr id="3" name="Content Placeholder 2">
            <a:extLst>
              <a:ext uri="{FF2B5EF4-FFF2-40B4-BE49-F238E27FC236}">
                <a16:creationId xmlns:a16="http://schemas.microsoft.com/office/drawing/2014/main" id="{51DB1822-8984-E8B3-E8FA-0BF6D057C8C7}"/>
              </a:ext>
            </a:extLst>
          </p:cNvPr>
          <p:cNvSpPr>
            <a:spLocks noGrp="1"/>
          </p:cNvSpPr>
          <p:nvPr>
            <p:ph idx="1"/>
          </p:nvPr>
        </p:nvSpPr>
        <p:spPr>
          <a:xfrm>
            <a:off x="664535" y="2498651"/>
            <a:ext cx="10951535" cy="3774558"/>
          </a:xfrm>
        </p:spPr>
        <p:txBody>
          <a:bodyPr>
            <a:noAutofit/>
          </a:bodyPr>
          <a:lstStyle/>
          <a:p>
            <a:r>
              <a:rPr lang="en-US" sz="3200" dirty="0"/>
              <a:t>You will still need to perform tasks that LLMs are less effective at, like research and logical argumentation, and to fix up the final product – that’s where this course still comes in</a:t>
            </a:r>
          </a:p>
          <a:p>
            <a:r>
              <a:rPr lang="en-US" sz="3200" dirty="0"/>
              <a:t>This means you will need to learn to craft the LLM prompts needed to create accurately formatted works that integrate the research and arguments you want to include without hallucination – far more involved and detailed than “write a research paper”</a:t>
            </a:r>
          </a:p>
        </p:txBody>
      </p:sp>
    </p:spTree>
    <p:extLst>
      <p:ext uri="{BB962C8B-B14F-4D97-AF65-F5344CB8AC3E}">
        <p14:creationId xmlns:p14="http://schemas.microsoft.com/office/powerpoint/2010/main" val="833851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C1657-29D4-1283-59A4-975A52132F4E}"/>
              </a:ext>
            </a:extLst>
          </p:cNvPr>
          <p:cNvSpPr>
            <a:spLocks noGrp="1"/>
          </p:cNvSpPr>
          <p:nvPr>
            <p:ph type="title"/>
          </p:nvPr>
        </p:nvSpPr>
        <p:spPr/>
        <p:txBody>
          <a:bodyPr/>
          <a:lstStyle/>
          <a:p>
            <a:r>
              <a:rPr lang="en-US" dirty="0"/>
              <a:t>Think of it this way</a:t>
            </a:r>
          </a:p>
        </p:txBody>
      </p:sp>
      <p:sp>
        <p:nvSpPr>
          <p:cNvPr id="3" name="Content Placeholder 2">
            <a:extLst>
              <a:ext uri="{FF2B5EF4-FFF2-40B4-BE49-F238E27FC236}">
                <a16:creationId xmlns:a16="http://schemas.microsoft.com/office/drawing/2014/main" id="{B9AC18FE-E2E3-C3CA-296B-ABDD4C6C5EF4}"/>
              </a:ext>
            </a:extLst>
          </p:cNvPr>
          <p:cNvSpPr>
            <a:spLocks noGrp="1"/>
          </p:cNvSpPr>
          <p:nvPr>
            <p:ph idx="1"/>
          </p:nvPr>
        </p:nvSpPr>
        <p:spPr/>
        <p:txBody>
          <a:bodyPr>
            <a:normAutofit/>
          </a:bodyPr>
          <a:lstStyle/>
          <a:p>
            <a:pPr marL="0" indent="0">
              <a:buNone/>
            </a:pPr>
            <a:r>
              <a:rPr lang="en-US" sz="3200" dirty="0"/>
              <a:t>If you can use an AI to do all the work in a homework assignment, so can anyone else (like an employer) – but if you have the skills to produce the work yourself or work with the AI to produce high-quality, accurate work faster, that makes </a:t>
            </a:r>
            <a:r>
              <a:rPr lang="en-US" sz="3200" i="1" dirty="0"/>
              <a:t>you</a:t>
            </a:r>
            <a:r>
              <a:rPr lang="en-US" sz="3200" dirty="0"/>
              <a:t> more valuable</a:t>
            </a:r>
          </a:p>
        </p:txBody>
      </p:sp>
    </p:spTree>
    <p:extLst>
      <p:ext uri="{BB962C8B-B14F-4D97-AF65-F5344CB8AC3E}">
        <p14:creationId xmlns:p14="http://schemas.microsoft.com/office/powerpoint/2010/main" val="2187476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5EDF-936B-A1B5-A7A5-C16940FB59BA}"/>
              </a:ext>
            </a:extLst>
          </p:cNvPr>
          <p:cNvSpPr>
            <a:spLocks noGrp="1"/>
          </p:cNvSpPr>
          <p:nvPr>
            <p:ph type="title"/>
          </p:nvPr>
        </p:nvSpPr>
        <p:spPr/>
        <p:txBody>
          <a:bodyPr/>
          <a:lstStyle/>
          <a:p>
            <a:r>
              <a:rPr lang="en-CA" dirty="0"/>
              <a:t>Plagiarism</a:t>
            </a:r>
          </a:p>
        </p:txBody>
      </p:sp>
      <p:sp>
        <p:nvSpPr>
          <p:cNvPr id="3" name="Text Placeholder 2">
            <a:extLst>
              <a:ext uri="{FF2B5EF4-FFF2-40B4-BE49-F238E27FC236}">
                <a16:creationId xmlns:a16="http://schemas.microsoft.com/office/drawing/2014/main" id="{1381BC0D-0895-1C0A-C25E-3F0DBDBEA2F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866907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1756-3E6F-31D5-71DA-A26DF90140F8}"/>
              </a:ext>
            </a:extLst>
          </p:cNvPr>
          <p:cNvSpPr>
            <a:spLocks noGrp="1"/>
          </p:cNvSpPr>
          <p:nvPr>
            <p:ph type="title"/>
          </p:nvPr>
        </p:nvSpPr>
        <p:spPr/>
        <p:txBody>
          <a:bodyPr/>
          <a:lstStyle/>
          <a:p>
            <a:r>
              <a:rPr lang="en-US"/>
              <a:t>Plagiarism</a:t>
            </a:r>
          </a:p>
        </p:txBody>
      </p:sp>
      <p:sp>
        <p:nvSpPr>
          <p:cNvPr id="3" name="Text Placeholder 2">
            <a:extLst>
              <a:ext uri="{FF2B5EF4-FFF2-40B4-BE49-F238E27FC236}">
                <a16:creationId xmlns:a16="http://schemas.microsoft.com/office/drawing/2014/main" id="{B808DD5B-991C-2BBD-F873-B7E5151DCBBF}"/>
              </a:ext>
            </a:extLst>
          </p:cNvPr>
          <p:cNvSpPr>
            <a:spLocks noGrp="1"/>
          </p:cNvSpPr>
          <p:nvPr>
            <p:ph idx="1"/>
          </p:nvPr>
        </p:nvSpPr>
        <p:spPr/>
        <p:txBody>
          <a:bodyPr>
            <a:normAutofit/>
          </a:bodyPr>
          <a:lstStyle/>
          <a:p>
            <a:r>
              <a:rPr lang="en-US" sz="4000"/>
              <a:t>What is your definition of plagiarism?</a:t>
            </a:r>
          </a:p>
          <a:p>
            <a:pPr marL="0" indent="0">
              <a:buNone/>
            </a:pPr>
            <a:endParaRPr lang="en-US" sz="4000"/>
          </a:p>
          <a:p>
            <a:r>
              <a:rPr lang="en-US" sz="4000"/>
              <a:t>What should you do to avoid plagiarism?</a:t>
            </a:r>
          </a:p>
        </p:txBody>
      </p:sp>
    </p:spTree>
    <p:extLst>
      <p:ext uri="{BB962C8B-B14F-4D97-AF65-F5344CB8AC3E}">
        <p14:creationId xmlns:p14="http://schemas.microsoft.com/office/powerpoint/2010/main" val="26702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07572-7380-BE38-291C-15180B6DE93A}"/>
              </a:ext>
            </a:extLst>
          </p:cNvPr>
          <p:cNvSpPr txBox="1"/>
          <p:nvPr/>
        </p:nvSpPr>
        <p:spPr>
          <a:xfrm>
            <a:off x="929241" y="674400"/>
            <a:ext cx="10333517" cy="5509200"/>
          </a:xfrm>
          <a:prstGeom prst="rect">
            <a:avLst/>
          </a:prstGeom>
          <a:noFill/>
        </p:spPr>
        <p:txBody>
          <a:bodyPr wrap="square">
            <a:spAutoFit/>
          </a:bodyPr>
          <a:lstStyle/>
          <a:p>
            <a:r>
              <a:rPr lang="en-US" sz="3200" b="1"/>
              <a:t>Which of the following would be considered as plagiarism? </a:t>
            </a:r>
          </a:p>
          <a:p>
            <a:pPr marL="342900" indent="-342900">
              <a:buAutoNum type="alphaLcParenR"/>
            </a:pPr>
            <a:r>
              <a:rPr lang="en-US" sz="3200"/>
              <a:t>Not providing a reference when you have used somebody’s idea. </a:t>
            </a:r>
          </a:p>
          <a:p>
            <a:pPr marL="342900" indent="-342900">
              <a:buAutoNum type="alphaLcParenR"/>
            </a:pPr>
            <a:r>
              <a:rPr lang="en-US" sz="3200"/>
              <a:t>Giving the reference but not using quotation marks when you take a sentence from another writer’s article.</a:t>
            </a:r>
          </a:p>
          <a:p>
            <a:pPr marL="342900" indent="-342900">
              <a:buAutoNum type="alphaLcParenR"/>
            </a:pPr>
            <a:r>
              <a:rPr lang="en-US" sz="3200"/>
              <a:t>Presenting the results of your own research.</a:t>
            </a:r>
          </a:p>
          <a:p>
            <a:pPr marL="342900" indent="-342900">
              <a:buAutoNum type="alphaLcParenR"/>
            </a:pPr>
            <a:r>
              <a:rPr lang="en-US" sz="3200"/>
              <a:t>Copying a few sentences from an article on the Internet without giving a reference.</a:t>
            </a:r>
          </a:p>
          <a:p>
            <a:pPr marL="342900" indent="-342900">
              <a:buAutoNum type="alphaLcParenR"/>
            </a:pPr>
            <a:r>
              <a:rPr lang="en-US" sz="3200"/>
              <a:t>Not giving a reference when you use commonly accepted ideas.</a:t>
            </a:r>
          </a:p>
        </p:txBody>
      </p:sp>
    </p:spTree>
    <p:extLst>
      <p:ext uri="{BB962C8B-B14F-4D97-AF65-F5344CB8AC3E}">
        <p14:creationId xmlns:p14="http://schemas.microsoft.com/office/powerpoint/2010/main" val="681957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1C7D-085E-D051-BA15-0B4454D18189}"/>
              </a:ext>
            </a:extLst>
          </p:cNvPr>
          <p:cNvSpPr>
            <a:spLocks noGrp="1"/>
          </p:cNvSpPr>
          <p:nvPr>
            <p:ph type="title"/>
          </p:nvPr>
        </p:nvSpPr>
        <p:spPr/>
        <p:txBody>
          <a:bodyPr>
            <a:normAutofit/>
          </a:bodyPr>
          <a:lstStyle/>
          <a:p>
            <a:r>
              <a:rPr lang="en-US" sz="5400" dirty="0"/>
              <a:t>Do you think using AI is plagiarism?</a:t>
            </a:r>
          </a:p>
        </p:txBody>
      </p:sp>
      <p:sp>
        <p:nvSpPr>
          <p:cNvPr id="3" name="Text Placeholder 2">
            <a:extLst>
              <a:ext uri="{FF2B5EF4-FFF2-40B4-BE49-F238E27FC236}">
                <a16:creationId xmlns:a16="http://schemas.microsoft.com/office/drawing/2014/main" id="{9AAB7DB8-C327-78F3-EF59-E589A1A35699}"/>
              </a:ext>
            </a:extLst>
          </p:cNvPr>
          <p:cNvSpPr>
            <a:spLocks noGrp="1"/>
          </p:cNvSpPr>
          <p:nvPr>
            <p:ph type="body" idx="1"/>
          </p:nvPr>
        </p:nvSpPr>
        <p:spPr/>
        <p:txBody>
          <a:bodyPr>
            <a:normAutofit/>
          </a:bodyPr>
          <a:lstStyle/>
          <a:p>
            <a:r>
              <a:rPr lang="en-US" sz="4400" dirty="0"/>
              <a:t>Can you plagiarize an AI?</a:t>
            </a:r>
          </a:p>
        </p:txBody>
      </p:sp>
    </p:spTree>
    <p:extLst>
      <p:ext uri="{BB962C8B-B14F-4D97-AF65-F5344CB8AC3E}">
        <p14:creationId xmlns:p14="http://schemas.microsoft.com/office/powerpoint/2010/main" val="205512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p:nvPr/>
        </p:nvSpPr>
        <p:spPr>
          <a:xfrm>
            <a:off x="1003200" y="649243"/>
            <a:ext cx="9996000" cy="1516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3333">
                <a:solidFill>
                  <a:srgbClr val="003C46"/>
                </a:solidFill>
                <a:latin typeface="Lexend Deca"/>
                <a:ea typeface="Lexend Deca"/>
                <a:cs typeface="Lexend Deca"/>
                <a:sym typeface="Lexend Deca"/>
              </a:rPr>
              <a:t>According to the Merriam-Webster </a:t>
            </a:r>
            <a:br>
              <a:rPr lang="en" sz="3333">
                <a:solidFill>
                  <a:srgbClr val="003C46"/>
                </a:solidFill>
                <a:latin typeface="Lexend Deca"/>
                <a:ea typeface="Lexend Deca"/>
                <a:cs typeface="Lexend Deca"/>
                <a:sym typeface="Lexend Deca"/>
              </a:rPr>
            </a:br>
            <a:r>
              <a:rPr lang="en" sz="3333">
                <a:solidFill>
                  <a:srgbClr val="003C46"/>
                </a:solidFill>
                <a:latin typeface="Lexend Deca"/>
                <a:ea typeface="Lexend Deca"/>
                <a:cs typeface="Lexend Deca"/>
                <a:sym typeface="Lexend Deca"/>
              </a:rPr>
              <a:t>online dictionary, to "plagiarize" means:</a:t>
            </a:r>
            <a:endParaRPr sz="3333">
              <a:solidFill>
                <a:srgbClr val="003C46"/>
              </a:solidFill>
              <a:latin typeface="Lexend Deca"/>
              <a:ea typeface="Lexend Deca"/>
              <a:cs typeface="Lexend Deca"/>
              <a:sym typeface="Lexend Deca"/>
            </a:endParaRPr>
          </a:p>
          <a:p>
            <a:pPr>
              <a:lnSpc>
                <a:spcPct val="115000"/>
              </a:lnSpc>
            </a:pPr>
            <a:endParaRPr sz="3333">
              <a:solidFill>
                <a:srgbClr val="003C46"/>
              </a:solidFill>
              <a:latin typeface="Lexend Deca"/>
              <a:ea typeface="Lexend Deca"/>
              <a:cs typeface="Lexend Deca"/>
              <a:sym typeface="Lexend Deca"/>
            </a:endParaRPr>
          </a:p>
        </p:txBody>
      </p:sp>
      <p:pic>
        <p:nvPicPr>
          <p:cNvPr id="220" name="Google Shape;220;p39"/>
          <p:cNvPicPr preferRelativeResize="0"/>
          <p:nvPr/>
        </p:nvPicPr>
        <p:blipFill rotWithShape="1">
          <a:blip r:embed="rId3">
            <a:alphaModFix/>
          </a:blip>
          <a:srcRect l="13413" t="13406" r="13406" b="13413"/>
          <a:stretch/>
        </p:blipFill>
        <p:spPr>
          <a:xfrm>
            <a:off x="9999534" y="249655"/>
            <a:ext cx="1759321" cy="777599"/>
          </a:xfrm>
          <a:prstGeom prst="rect">
            <a:avLst/>
          </a:prstGeom>
          <a:noFill/>
          <a:ln>
            <a:noFill/>
          </a:ln>
        </p:spPr>
      </p:pic>
      <p:sp>
        <p:nvSpPr>
          <p:cNvPr id="221" name="Google Shape;221;p39"/>
          <p:cNvSpPr txBox="1"/>
          <p:nvPr/>
        </p:nvSpPr>
        <p:spPr>
          <a:xfrm>
            <a:off x="369616" y="6361333"/>
            <a:ext cx="2674000" cy="310000"/>
          </a:xfrm>
          <a:prstGeom prst="rect">
            <a:avLst/>
          </a:prstGeom>
          <a:noFill/>
          <a:ln>
            <a:noFill/>
          </a:ln>
        </p:spPr>
        <p:txBody>
          <a:bodyPr spcFirstLastPara="1" wrap="square" lIns="121900" tIns="60933" rIns="121900" bIns="60933" anchor="b" anchorCtr="0">
            <a:noAutofit/>
          </a:bodyPr>
          <a:lstStyle/>
          <a:p>
            <a:pPr>
              <a:buClr>
                <a:srgbClr val="FFFFFF"/>
              </a:buClr>
            </a:pPr>
            <a:r>
              <a:rPr lang="en" sz="800">
                <a:solidFill>
                  <a:srgbClr val="666666"/>
                </a:solidFill>
                <a:latin typeface="Open Sans"/>
                <a:ea typeface="Open Sans"/>
                <a:cs typeface="Open Sans"/>
                <a:sym typeface="Open Sans"/>
              </a:rPr>
              <a:t>© 2021 Turnitin LLC. All rights reserved.</a:t>
            </a:r>
            <a:endParaRPr sz="800">
              <a:solidFill>
                <a:srgbClr val="666666"/>
              </a:solidFill>
              <a:latin typeface="Open Sans"/>
              <a:ea typeface="Open Sans"/>
              <a:cs typeface="Open Sans"/>
              <a:sym typeface="Open Sans"/>
            </a:endParaRPr>
          </a:p>
        </p:txBody>
      </p:sp>
      <p:sp>
        <p:nvSpPr>
          <p:cNvPr id="222" name="Google Shape;222;p39"/>
          <p:cNvSpPr/>
          <p:nvPr/>
        </p:nvSpPr>
        <p:spPr>
          <a:xfrm>
            <a:off x="9636833" y="4596133"/>
            <a:ext cx="1918800" cy="166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 name="Google Shape;223;p39"/>
          <p:cNvSpPr txBox="1"/>
          <p:nvPr/>
        </p:nvSpPr>
        <p:spPr>
          <a:xfrm>
            <a:off x="1003200" y="2165243"/>
            <a:ext cx="10320000" cy="3883200"/>
          </a:xfrm>
          <a:prstGeom prst="rect">
            <a:avLst/>
          </a:prstGeom>
          <a:noFill/>
          <a:ln>
            <a:noFill/>
          </a:ln>
        </p:spPr>
        <p:txBody>
          <a:bodyPr spcFirstLastPara="1" wrap="square" lIns="121900" tIns="121900" rIns="121900" bIns="121900" anchor="t" anchorCtr="0">
            <a:noAutofit/>
          </a:bodyPr>
          <a:lstStyle/>
          <a:p>
            <a:pPr marL="609585" indent="-423323">
              <a:lnSpc>
                <a:spcPct val="150000"/>
              </a:lnSpc>
              <a:buClr>
                <a:schemeClr val="dk2"/>
              </a:buClr>
              <a:buSzPts val="1400"/>
              <a:buFont typeface="Open Sans"/>
              <a:buChar char="●"/>
            </a:pPr>
            <a:r>
              <a:rPr lang="en" sz="2400">
                <a:solidFill>
                  <a:schemeClr val="dk2"/>
                </a:solidFill>
                <a:latin typeface="Open Sans"/>
                <a:ea typeface="Open Sans"/>
                <a:cs typeface="Open Sans"/>
                <a:sym typeface="Open Sans"/>
              </a:rPr>
              <a:t>to steal and pass off (the ideas or words of another) as one's own</a:t>
            </a:r>
            <a:endParaRPr sz="2400">
              <a:solidFill>
                <a:schemeClr val="dk2"/>
              </a:solidFill>
              <a:latin typeface="Open Sans"/>
              <a:ea typeface="Open Sans"/>
              <a:cs typeface="Open Sans"/>
              <a:sym typeface="Open Sans"/>
            </a:endParaRPr>
          </a:p>
          <a:p>
            <a:pPr marL="609585" indent="-423323">
              <a:lnSpc>
                <a:spcPct val="150000"/>
              </a:lnSpc>
              <a:buClr>
                <a:schemeClr val="dk2"/>
              </a:buClr>
              <a:buSzPts val="1400"/>
              <a:buFont typeface="Open Sans"/>
              <a:buChar char="●"/>
            </a:pPr>
            <a:r>
              <a:rPr lang="en" sz="2400">
                <a:solidFill>
                  <a:schemeClr val="dk2"/>
                </a:solidFill>
                <a:latin typeface="Open Sans"/>
                <a:ea typeface="Open Sans"/>
                <a:cs typeface="Open Sans"/>
                <a:sym typeface="Open Sans"/>
              </a:rPr>
              <a:t>to use (another's production) without crediting the source</a:t>
            </a:r>
            <a:endParaRPr sz="2400">
              <a:solidFill>
                <a:schemeClr val="dk2"/>
              </a:solidFill>
              <a:latin typeface="Open Sans"/>
              <a:ea typeface="Open Sans"/>
              <a:cs typeface="Open Sans"/>
              <a:sym typeface="Open Sans"/>
            </a:endParaRPr>
          </a:p>
          <a:p>
            <a:pPr marL="609585" indent="-423323">
              <a:lnSpc>
                <a:spcPct val="150000"/>
              </a:lnSpc>
              <a:buClr>
                <a:schemeClr val="dk2"/>
              </a:buClr>
              <a:buSzPts val="1400"/>
              <a:buFont typeface="Open Sans"/>
              <a:buChar char="●"/>
            </a:pPr>
            <a:r>
              <a:rPr lang="en" sz="2400">
                <a:solidFill>
                  <a:schemeClr val="dk2"/>
                </a:solidFill>
                <a:latin typeface="Open Sans"/>
                <a:ea typeface="Open Sans"/>
                <a:cs typeface="Open Sans"/>
                <a:sym typeface="Open Sans"/>
              </a:rPr>
              <a:t>to commit literary theft</a:t>
            </a:r>
            <a:endParaRPr sz="2400">
              <a:solidFill>
                <a:schemeClr val="dk2"/>
              </a:solidFill>
              <a:latin typeface="Open Sans"/>
              <a:ea typeface="Open Sans"/>
              <a:cs typeface="Open Sans"/>
              <a:sym typeface="Open Sans"/>
            </a:endParaRPr>
          </a:p>
          <a:p>
            <a:pPr marL="609585" indent="-423323">
              <a:lnSpc>
                <a:spcPct val="150000"/>
              </a:lnSpc>
              <a:buClr>
                <a:schemeClr val="dk2"/>
              </a:buClr>
              <a:buSzPts val="1400"/>
              <a:buFont typeface="Open Sans"/>
              <a:buChar char="●"/>
            </a:pPr>
            <a:r>
              <a:rPr lang="en" sz="2400">
                <a:solidFill>
                  <a:schemeClr val="dk2"/>
                </a:solidFill>
                <a:latin typeface="Open Sans"/>
                <a:ea typeface="Open Sans"/>
                <a:cs typeface="Open Sans"/>
                <a:sym typeface="Open Sans"/>
              </a:rPr>
              <a:t>to present as new and original an idea or product derived from an existing source</a:t>
            </a:r>
            <a:endParaRPr sz="2400">
              <a:solidFill>
                <a:schemeClr val="dk2"/>
              </a:solidFill>
              <a:latin typeface="Open Sans"/>
              <a:ea typeface="Open Sans"/>
              <a:cs typeface="Open Sans"/>
              <a:sym typeface="Open Sans"/>
            </a:endParaRPr>
          </a:p>
          <a:p>
            <a:pPr>
              <a:lnSpc>
                <a:spcPct val="115000"/>
              </a:lnSpc>
              <a:buClr>
                <a:schemeClr val="dk1"/>
              </a:buClr>
              <a:buSzPts val="1100"/>
            </a:pPr>
            <a:endParaRPr sz="2400">
              <a:solidFill>
                <a:schemeClr val="dk2"/>
              </a:solidFill>
              <a:latin typeface="Open Sans"/>
              <a:ea typeface="Open Sans"/>
              <a:cs typeface="Open Sans"/>
              <a:sym typeface="Open Sans"/>
            </a:endParaRPr>
          </a:p>
          <a:p>
            <a:pPr>
              <a:lnSpc>
                <a:spcPct val="115000"/>
              </a:lnSpc>
              <a:buClr>
                <a:schemeClr val="dk1"/>
              </a:buClr>
              <a:buSzPts val="1100"/>
            </a:pPr>
            <a:r>
              <a:rPr lang="en" sz="1600">
                <a:solidFill>
                  <a:schemeClr val="dk2"/>
                </a:solidFill>
                <a:latin typeface="Open Sans"/>
                <a:ea typeface="Open Sans"/>
                <a:cs typeface="Open Sans"/>
                <a:sym typeface="Open Sans"/>
              </a:rPr>
              <a:t>“Plagiarize.” Merriam-Webster.com. Merriam-Webster. Accessed May 20, 2020. https://www.merriam-webster.com/dictionary/plagiarize.</a:t>
            </a:r>
            <a:endParaRPr sz="1600">
              <a:solidFill>
                <a:schemeClr val="dk2"/>
              </a:solidFill>
              <a:latin typeface="Open Sans"/>
              <a:ea typeface="Open Sans"/>
              <a:cs typeface="Open Sans"/>
              <a:sym typeface="Open Sans"/>
            </a:endParaRPr>
          </a:p>
          <a:p>
            <a:pPr>
              <a:lnSpc>
                <a:spcPct val="115000"/>
              </a:lnSpc>
            </a:pPr>
            <a:endParaRPr sz="2400">
              <a:solidFill>
                <a:schemeClr val="dk2"/>
              </a:solidFill>
              <a:latin typeface="Open Sans"/>
              <a:ea typeface="Open Sans"/>
              <a:cs typeface="Open Sans"/>
              <a:sym typeface="Open Sans"/>
            </a:endParaRPr>
          </a:p>
          <a:p>
            <a:pPr>
              <a:lnSpc>
                <a:spcPct val="150000"/>
              </a:lnSpc>
            </a:pPr>
            <a:endParaRPr sz="1600">
              <a:solidFill>
                <a:schemeClr val="dk2"/>
              </a:solidFill>
              <a:latin typeface="Open Sans"/>
              <a:ea typeface="Open Sans"/>
              <a:cs typeface="Open Sans"/>
              <a:sym typeface="Open Sans"/>
            </a:endParaRPr>
          </a:p>
          <a:p>
            <a:pPr>
              <a:lnSpc>
                <a:spcPct val="115000"/>
              </a:lnSpc>
              <a:spcAft>
                <a:spcPts val="2133"/>
              </a:spcAft>
            </a:pPr>
            <a:endParaRPr sz="2000">
              <a:solidFill>
                <a:srgbClr val="575757"/>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A61A06F-2AB8-988D-584A-B8C45742E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48" y="825993"/>
            <a:ext cx="5694652" cy="4270990"/>
          </a:xfrm>
          <a:prstGeom prst="rect">
            <a:avLst/>
          </a:prstGeom>
        </p:spPr>
      </p:pic>
      <p:pic>
        <p:nvPicPr>
          <p:cNvPr id="3" name="Picture 3">
            <a:extLst>
              <a:ext uri="{FF2B5EF4-FFF2-40B4-BE49-F238E27FC236}">
                <a16:creationId xmlns:a16="http://schemas.microsoft.com/office/drawing/2014/main" id="{CA09337A-9000-6BFE-66B6-62CC3FB2C43A}"/>
              </a:ext>
            </a:extLst>
          </p:cNvPr>
          <p:cNvPicPr>
            <a:picLocks noChangeAspect="1"/>
          </p:cNvPicPr>
          <p:nvPr/>
        </p:nvPicPr>
        <p:blipFill rotWithShape="1">
          <a:blip r:embed="rId3">
            <a:extLst>
              <a:ext uri="{28A0092B-C50C-407E-A947-70E740481C1C}">
                <a14:useLocalDpi xmlns:a14="http://schemas.microsoft.com/office/drawing/2010/main" val="0"/>
              </a:ext>
            </a:extLst>
          </a:blip>
          <a:srcRect l="25383" t="18981" r="33876" b="32664"/>
          <a:stretch/>
        </p:blipFill>
        <p:spPr>
          <a:xfrm>
            <a:off x="6095999" y="885801"/>
            <a:ext cx="5466907" cy="4325125"/>
          </a:xfrm>
          <a:prstGeom prst="rect">
            <a:avLst/>
          </a:prstGeom>
        </p:spPr>
      </p:pic>
    </p:spTree>
    <p:extLst>
      <p:ext uri="{BB962C8B-B14F-4D97-AF65-F5344CB8AC3E}">
        <p14:creationId xmlns:p14="http://schemas.microsoft.com/office/powerpoint/2010/main" val="2181063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2"/>
          <p:cNvPicPr preferRelativeResize="0"/>
          <p:nvPr/>
        </p:nvPicPr>
        <p:blipFill rotWithShape="1">
          <a:blip r:embed="rId3">
            <a:alphaModFix/>
          </a:blip>
          <a:srcRect l="7502" t="11795" r="78067" b="67252"/>
          <a:stretch/>
        </p:blipFill>
        <p:spPr>
          <a:xfrm>
            <a:off x="914667" y="809033"/>
            <a:ext cx="1759335" cy="1436867"/>
          </a:xfrm>
          <a:prstGeom prst="rect">
            <a:avLst/>
          </a:prstGeom>
          <a:noFill/>
          <a:ln>
            <a:noFill/>
          </a:ln>
        </p:spPr>
      </p:pic>
      <p:pic>
        <p:nvPicPr>
          <p:cNvPr id="247" name="Google Shape;247;p42"/>
          <p:cNvPicPr preferRelativeResize="0"/>
          <p:nvPr/>
        </p:nvPicPr>
        <p:blipFill rotWithShape="1">
          <a:blip r:embed="rId4">
            <a:alphaModFix/>
          </a:blip>
          <a:srcRect l="13413" t="13406" r="13406" b="13413"/>
          <a:stretch/>
        </p:blipFill>
        <p:spPr>
          <a:xfrm>
            <a:off x="9999534" y="249655"/>
            <a:ext cx="1759321" cy="777599"/>
          </a:xfrm>
          <a:prstGeom prst="rect">
            <a:avLst/>
          </a:prstGeom>
          <a:noFill/>
          <a:ln>
            <a:noFill/>
          </a:ln>
        </p:spPr>
      </p:pic>
      <p:sp>
        <p:nvSpPr>
          <p:cNvPr id="248" name="Google Shape;248;p42"/>
          <p:cNvSpPr txBox="1"/>
          <p:nvPr/>
        </p:nvSpPr>
        <p:spPr>
          <a:xfrm>
            <a:off x="369616" y="6361333"/>
            <a:ext cx="2674000" cy="310000"/>
          </a:xfrm>
          <a:prstGeom prst="rect">
            <a:avLst/>
          </a:prstGeom>
          <a:noFill/>
          <a:ln>
            <a:noFill/>
          </a:ln>
        </p:spPr>
        <p:txBody>
          <a:bodyPr spcFirstLastPara="1" wrap="square" lIns="121900" tIns="60933" rIns="121900" bIns="60933" anchor="b" anchorCtr="0">
            <a:noAutofit/>
          </a:bodyPr>
          <a:lstStyle/>
          <a:p>
            <a:pPr>
              <a:buClr>
                <a:srgbClr val="FFFFFF"/>
              </a:buClr>
            </a:pPr>
            <a:r>
              <a:rPr lang="en" sz="800">
                <a:solidFill>
                  <a:srgbClr val="666666"/>
                </a:solidFill>
                <a:latin typeface="Open Sans"/>
                <a:ea typeface="Open Sans"/>
                <a:cs typeface="Open Sans"/>
                <a:sym typeface="Open Sans"/>
              </a:rPr>
              <a:t>© 2021 Turnitin LLC. All rights reserved.</a:t>
            </a:r>
            <a:endParaRPr sz="800">
              <a:solidFill>
                <a:srgbClr val="666666"/>
              </a:solidFill>
              <a:latin typeface="Open Sans"/>
              <a:ea typeface="Open Sans"/>
              <a:cs typeface="Open Sans"/>
              <a:sym typeface="Open Sans"/>
            </a:endParaRPr>
          </a:p>
        </p:txBody>
      </p:sp>
      <p:sp>
        <p:nvSpPr>
          <p:cNvPr id="249" name="Google Shape;249;p42"/>
          <p:cNvSpPr txBox="1"/>
          <p:nvPr/>
        </p:nvSpPr>
        <p:spPr>
          <a:xfrm>
            <a:off x="2635200" y="809033"/>
            <a:ext cx="8390400" cy="878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3800">
                <a:solidFill>
                  <a:srgbClr val="003842"/>
                </a:solidFill>
                <a:latin typeface="Lexend Deca"/>
                <a:ea typeface="Lexend Deca"/>
                <a:cs typeface="Lexend Deca"/>
                <a:sym typeface="Lexend Deca"/>
              </a:rPr>
              <a:t>#1 Clone</a:t>
            </a:r>
            <a:endParaRPr sz="2400">
              <a:solidFill>
                <a:srgbClr val="003842"/>
              </a:solidFill>
              <a:latin typeface="Lexend Deca"/>
              <a:ea typeface="Lexend Deca"/>
              <a:cs typeface="Lexend Deca"/>
              <a:sym typeface="Lexend Deca"/>
            </a:endParaRPr>
          </a:p>
          <a:p>
            <a:pPr>
              <a:lnSpc>
                <a:spcPct val="115000"/>
              </a:lnSpc>
              <a:spcBef>
                <a:spcPts val="667"/>
              </a:spcBef>
              <a:buClr>
                <a:schemeClr val="dk1"/>
              </a:buClr>
              <a:buSzPts val="1100"/>
            </a:pPr>
            <a:endParaRPr sz="1467">
              <a:solidFill>
                <a:schemeClr val="dk1"/>
              </a:solidFill>
            </a:endParaRPr>
          </a:p>
          <a:p>
            <a:pPr>
              <a:lnSpc>
                <a:spcPct val="115000"/>
              </a:lnSpc>
            </a:pPr>
            <a:endParaRPr sz="3333">
              <a:solidFill>
                <a:srgbClr val="003C46"/>
              </a:solidFill>
              <a:latin typeface="Lexend Deca"/>
              <a:ea typeface="Lexend Deca"/>
              <a:cs typeface="Lexend Deca"/>
              <a:sym typeface="Lexend Deca"/>
            </a:endParaRPr>
          </a:p>
        </p:txBody>
      </p:sp>
      <p:sp>
        <p:nvSpPr>
          <p:cNvPr id="250" name="Google Shape;250;p42"/>
          <p:cNvSpPr txBox="1"/>
          <p:nvPr/>
        </p:nvSpPr>
        <p:spPr>
          <a:xfrm>
            <a:off x="2647200" y="1440233"/>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1733">
                <a:solidFill>
                  <a:srgbClr val="575757"/>
                </a:solidFill>
                <a:latin typeface="Open Sans"/>
                <a:ea typeface="Open Sans"/>
                <a:cs typeface="Open Sans"/>
                <a:sym typeface="Open Sans"/>
              </a:rPr>
              <a:t>Submitting another’s work, word-for-word, as one’s own</a:t>
            </a:r>
            <a:endParaRPr sz="1733">
              <a:solidFill>
                <a:srgbClr val="575757"/>
              </a:solidFill>
              <a:latin typeface="Open Sans"/>
              <a:ea typeface="Open Sans"/>
              <a:cs typeface="Open Sans"/>
              <a:sym typeface="Open Sans"/>
            </a:endParaRPr>
          </a:p>
          <a:p>
            <a:pPr>
              <a:lnSpc>
                <a:spcPct val="115000"/>
              </a:lnSpc>
            </a:pPr>
            <a:endParaRPr sz="1467" b="1">
              <a:solidFill>
                <a:schemeClr val="dk1"/>
              </a:solidFill>
            </a:endParaRPr>
          </a:p>
          <a:p>
            <a:pPr>
              <a:lnSpc>
                <a:spcPct val="115000"/>
              </a:lnSpc>
            </a:pPr>
            <a:endParaRPr sz="3800">
              <a:solidFill>
                <a:srgbClr val="003842"/>
              </a:solidFill>
              <a:latin typeface="Lexend Deca"/>
              <a:ea typeface="Lexend Deca"/>
              <a:cs typeface="Lexend Deca"/>
              <a:sym typeface="Lexend Deca"/>
            </a:endParaRPr>
          </a:p>
          <a:p>
            <a:pPr>
              <a:lnSpc>
                <a:spcPct val="115000"/>
              </a:lnSpc>
              <a:spcBef>
                <a:spcPts val="667"/>
              </a:spcBef>
            </a:pPr>
            <a:endParaRPr sz="1467">
              <a:solidFill>
                <a:schemeClr val="dk1"/>
              </a:solidFill>
            </a:endParaRPr>
          </a:p>
          <a:p>
            <a:pPr>
              <a:lnSpc>
                <a:spcPct val="115000"/>
              </a:lnSpc>
            </a:pPr>
            <a:endParaRPr sz="3333">
              <a:solidFill>
                <a:srgbClr val="003C46"/>
              </a:solidFill>
              <a:latin typeface="Lexend Deca"/>
              <a:ea typeface="Lexend Deca"/>
              <a:cs typeface="Lexend Deca"/>
              <a:sym typeface="Lexend Deca"/>
            </a:endParaRPr>
          </a:p>
        </p:txBody>
      </p:sp>
      <p:sp>
        <p:nvSpPr>
          <p:cNvPr id="251" name="Google Shape;251;p42"/>
          <p:cNvSpPr/>
          <p:nvPr/>
        </p:nvSpPr>
        <p:spPr>
          <a:xfrm>
            <a:off x="941133" y="2373168"/>
            <a:ext cx="4898400" cy="406400"/>
          </a:xfrm>
          <a:prstGeom prst="round2SameRect">
            <a:avLst>
              <a:gd name="adj1" fmla="val 16667"/>
              <a:gd name="adj2" fmla="val 0"/>
            </a:avLst>
          </a:prstGeom>
          <a:solidFill>
            <a:srgbClr val="B2C4C7"/>
          </a:solidFill>
          <a:ln>
            <a:noFill/>
          </a:ln>
        </p:spPr>
        <p:txBody>
          <a:bodyPr spcFirstLastPara="1" wrap="square" lIns="121900" tIns="121900" rIns="121900" bIns="121900" anchor="ctr" anchorCtr="0">
            <a:noAutofit/>
          </a:bodyPr>
          <a:lstStyle/>
          <a:p>
            <a:endParaRPr sz="2400"/>
          </a:p>
        </p:txBody>
      </p:sp>
      <p:sp>
        <p:nvSpPr>
          <p:cNvPr id="252" name="Google Shape;252;p42"/>
          <p:cNvSpPr/>
          <p:nvPr/>
        </p:nvSpPr>
        <p:spPr>
          <a:xfrm rot="10800000">
            <a:off x="941133" y="2780767"/>
            <a:ext cx="4898400" cy="2748400"/>
          </a:xfrm>
          <a:prstGeom prst="round2SameRect">
            <a:avLst>
              <a:gd name="adj1" fmla="val 3503"/>
              <a:gd name="adj2" fmla="val 0"/>
            </a:avLst>
          </a:prstGeom>
          <a:solidFill>
            <a:schemeClr val="lt1"/>
          </a:solidFill>
          <a:ln>
            <a:noFill/>
          </a:ln>
        </p:spPr>
        <p:txBody>
          <a:bodyPr spcFirstLastPara="1" wrap="square" lIns="121900" tIns="121900" rIns="121900" bIns="121900" anchor="ctr" anchorCtr="0">
            <a:noAutofit/>
          </a:bodyPr>
          <a:lstStyle/>
          <a:p>
            <a:endParaRPr sz="2400"/>
          </a:p>
        </p:txBody>
      </p:sp>
      <p:sp>
        <p:nvSpPr>
          <p:cNvPr id="253" name="Google Shape;253;p42"/>
          <p:cNvSpPr/>
          <p:nvPr/>
        </p:nvSpPr>
        <p:spPr>
          <a:xfrm>
            <a:off x="6331300" y="2373168"/>
            <a:ext cx="4898400" cy="406400"/>
          </a:xfrm>
          <a:prstGeom prst="round2SameRect">
            <a:avLst>
              <a:gd name="adj1" fmla="val 16667"/>
              <a:gd name="adj2" fmla="val 0"/>
            </a:avLst>
          </a:prstGeom>
          <a:solidFill>
            <a:srgbClr val="EA9999"/>
          </a:solidFill>
          <a:ln>
            <a:noFill/>
          </a:ln>
        </p:spPr>
        <p:txBody>
          <a:bodyPr spcFirstLastPara="1" wrap="square" lIns="121900" tIns="121900" rIns="121900" bIns="121900" anchor="ctr" anchorCtr="0">
            <a:noAutofit/>
          </a:bodyPr>
          <a:lstStyle/>
          <a:p>
            <a:endParaRPr sz="2400"/>
          </a:p>
        </p:txBody>
      </p:sp>
      <p:sp>
        <p:nvSpPr>
          <p:cNvPr id="254" name="Google Shape;254;p42"/>
          <p:cNvSpPr/>
          <p:nvPr/>
        </p:nvSpPr>
        <p:spPr>
          <a:xfrm rot="10800000">
            <a:off x="6331300" y="2780767"/>
            <a:ext cx="4898400" cy="27484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255" name="Google Shape;255;p42"/>
          <p:cNvSpPr txBox="1"/>
          <p:nvPr/>
        </p:nvSpPr>
        <p:spPr>
          <a:xfrm>
            <a:off x="1105867" y="23731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Source text</a:t>
            </a:r>
            <a:endParaRPr sz="2400">
              <a:solidFill>
                <a:srgbClr val="003C46"/>
              </a:solidFill>
              <a:latin typeface="Lexend Deca"/>
              <a:ea typeface="Lexend Deca"/>
              <a:cs typeface="Lexend Deca"/>
              <a:sym typeface="Lexend Deca"/>
            </a:endParaRPr>
          </a:p>
        </p:txBody>
      </p:sp>
      <p:sp>
        <p:nvSpPr>
          <p:cNvPr id="256" name="Google Shape;256;p42"/>
          <p:cNvSpPr txBox="1"/>
          <p:nvPr/>
        </p:nvSpPr>
        <p:spPr>
          <a:xfrm>
            <a:off x="6534500" y="23731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Student work</a:t>
            </a:r>
            <a:endParaRPr sz="2400">
              <a:solidFill>
                <a:srgbClr val="003C46"/>
              </a:solidFill>
              <a:latin typeface="Lexend Deca"/>
              <a:ea typeface="Lexend Deca"/>
              <a:cs typeface="Lexend Deca"/>
              <a:sym typeface="Lexend Deca"/>
            </a:endParaRPr>
          </a:p>
        </p:txBody>
      </p:sp>
      <p:sp>
        <p:nvSpPr>
          <p:cNvPr id="257" name="Google Shape;257;p42"/>
          <p:cNvSpPr txBox="1"/>
          <p:nvPr/>
        </p:nvSpPr>
        <p:spPr>
          <a:xfrm>
            <a:off x="1105867" y="2951733"/>
            <a:ext cx="4583600" cy="2502800"/>
          </a:xfrm>
          <a:prstGeom prst="rect">
            <a:avLst/>
          </a:prstGeom>
          <a:noFill/>
          <a:ln>
            <a:noFill/>
          </a:ln>
        </p:spPr>
        <p:txBody>
          <a:bodyPr spcFirstLastPara="1" wrap="square" lIns="0" tIns="0" rIns="0" bIns="0" anchor="t" anchorCtr="0">
            <a:noAutofit/>
          </a:bodyPr>
          <a:lstStyle/>
          <a:p>
            <a:pPr>
              <a:lnSpc>
                <a:spcPct val="115000"/>
              </a:lnSpc>
            </a:pPr>
            <a:r>
              <a:rPr lang="en" sz="1067" b="1">
                <a:solidFill>
                  <a:schemeClr val="dk2"/>
                </a:solidFill>
                <a:latin typeface="Open Sans"/>
                <a:ea typeface="Open Sans"/>
                <a:cs typeface="Open Sans"/>
                <a:sym typeface="Open Sans"/>
              </a:rPr>
              <a:t>A Natural Setting: A History of Exploration and Settlement in Yosemite Valley</a:t>
            </a:r>
            <a:endParaRPr sz="1067" b="1">
              <a:solidFill>
                <a:schemeClr val="dk2"/>
              </a:solidFill>
              <a:latin typeface="Open Sans"/>
              <a:ea typeface="Open Sans"/>
              <a:cs typeface="Open Sans"/>
              <a:sym typeface="Open Sans"/>
            </a:endParaRPr>
          </a:p>
          <a:p>
            <a:pPr>
              <a:lnSpc>
                <a:spcPct val="115000"/>
              </a:lnSpc>
            </a:pPr>
            <a:endParaRPr sz="1067">
              <a:solidFill>
                <a:schemeClr val="dk2"/>
              </a:solidFill>
              <a:latin typeface="Open Sans"/>
              <a:ea typeface="Open Sans"/>
              <a:cs typeface="Open Sans"/>
              <a:sym typeface="Open Sans"/>
            </a:endParaRPr>
          </a:p>
          <a:p>
            <a:pPr>
              <a:lnSpc>
                <a:spcPct val="115000"/>
              </a:lnSpc>
            </a:pPr>
            <a:r>
              <a:rPr lang="en" sz="1067">
                <a:solidFill>
                  <a:schemeClr val="dk2"/>
                </a:solidFill>
                <a:latin typeface="Open Sans"/>
                <a:ea typeface="Open Sans"/>
                <a:cs typeface="Open Sans"/>
                <a:sym typeface="Open Sans"/>
              </a:rPr>
              <a:t>Since its first discovery by non-indigenous people in the mid-nineteenth century, Yosemite Valley has held a special, even religious, hold on the American conscience because its beauty makes it an incomparable valley and one of the grandest of all special temples of Nature. While Yosemite holds a special grip on the western mind, perceptions about the Valley have evolved over time due to changing politics, migration patterns and environmental concerns as man has become more attuned to his relationship and impact on nature.</a:t>
            </a:r>
            <a:endParaRPr sz="1067">
              <a:solidFill>
                <a:schemeClr val="dk2"/>
              </a:solidFill>
              <a:latin typeface="Open Sans"/>
              <a:ea typeface="Open Sans"/>
              <a:cs typeface="Open Sans"/>
              <a:sym typeface="Open Sans"/>
            </a:endParaRPr>
          </a:p>
        </p:txBody>
      </p:sp>
      <p:sp>
        <p:nvSpPr>
          <p:cNvPr id="258" name="Google Shape;258;p42"/>
          <p:cNvSpPr txBox="1"/>
          <p:nvPr/>
        </p:nvSpPr>
        <p:spPr>
          <a:xfrm>
            <a:off x="6488700" y="2951733"/>
            <a:ext cx="4583600" cy="2502800"/>
          </a:xfrm>
          <a:prstGeom prst="rect">
            <a:avLst/>
          </a:prstGeom>
          <a:noFill/>
          <a:ln>
            <a:noFill/>
          </a:ln>
        </p:spPr>
        <p:txBody>
          <a:bodyPr spcFirstLastPara="1" wrap="square" lIns="0" tIns="0" rIns="0" bIns="0" anchor="t" anchorCtr="0">
            <a:noAutofit/>
          </a:bodyPr>
          <a:lstStyle/>
          <a:p>
            <a:pPr>
              <a:lnSpc>
                <a:spcPct val="115000"/>
              </a:lnSpc>
            </a:pPr>
            <a:r>
              <a:rPr lang="en" sz="1067" b="1" dirty="0">
                <a:solidFill>
                  <a:srgbClr val="FF0000"/>
                </a:solidFill>
                <a:highlight>
                  <a:srgbClr val="F4CCCC"/>
                </a:highlight>
                <a:latin typeface="Open Sans"/>
                <a:ea typeface="Open Sans"/>
                <a:cs typeface="Open Sans"/>
                <a:sym typeface="Open Sans"/>
              </a:rPr>
              <a:t>A Natural Setting: A History of Exploration and Settlement in Yosemite Valley</a:t>
            </a:r>
            <a:endParaRPr sz="1067" b="1" dirty="0">
              <a:solidFill>
                <a:srgbClr val="FF0000"/>
              </a:solidFill>
              <a:highlight>
                <a:srgbClr val="F4CCCC"/>
              </a:highlight>
              <a:latin typeface="Open Sans"/>
              <a:ea typeface="Open Sans"/>
              <a:cs typeface="Open Sans"/>
              <a:sym typeface="Open Sans"/>
            </a:endParaRPr>
          </a:p>
          <a:p>
            <a:pPr>
              <a:lnSpc>
                <a:spcPct val="115000"/>
              </a:lnSpc>
            </a:pPr>
            <a:endParaRPr sz="1067" dirty="0">
              <a:solidFill>
                <a:srgbClr val="FF0000"/>
              </a:solidFill>
              <a:highlight>
                <a:srgbClr val="F4CCCC"/>
              </a:highlight>
              <a:latin typeface="Open Sans"/>
              <a:ea typeface="Open Sans"/>
              <a:cs typeface="Open Sans"/>
              <a:sym typeface="Open Sans"/>
            </a:endParaRPr>
          </a:p>
          <a:p>
            <a:pPr>
              <a:lnSpc>
                <a:spcPct val="115000"/>
              </a:lnSpc>
            </a:pPr>
            <a:r>
              <a:rPr lang="en" sz="1067" dirty="0">
                <a:solidFill>
                  <a:srgbClr val="FF0000"/>
                </a:solidFill>
                <a:highlight>
                  <a:srgbClr val="F4CCCC"/>
                </a:highlight>
                <a:latin typeface="Open Sans"/>
                <a:ea typeface="Open Sans"/>
                <a:cs typeface="Open Sans"/>
                <a:sym typeface="Open Sans"/>
              </a:rPr>
              <a:t>Since its first discovery by non-indigenous people in the mid-nineteenth century, Yosemite Valley has held a special, even religious, hold on the American conscience because its beauty makes it an incomparable valley and one of the grandest of all special temples of Nature. While Yosemite holds a special grip on the western mind, perceptions about the Valley have evolved over time due to changing politics, migration patterns and environmental concerns as man has become more attuned to his relationship and impact on nature.</a:t>
            </a:r>
            <a:endParaRPr sz="1067" dirty="0">
              <a:solidFill>
                <a:srgbClr val="FF0000"/>
              </a:solidFill>
              <a:highlight>
                <a:srgbClr val="F4CCCC"/>
              </a:highlight>
              <a:latin typeface="Open Sans"/>
              <a:ea typeface="Open Sans"/>
              <a:cs typeface="Open Sans"/>
              <a:sym typeface="Open Sans"/>
            </a:endParaRPr>
          </a:p>
        </p:txBody>
      </p:sp>
      <p:sp>
        <p:nvSpPr>
          <p:cNvPr id="259" name="Google Shape;259;p42">
            <a:hlinkClick r:id="" action="ppaction://noaction"/>
          </p:cNvPr>
          <p:cNvSpPr/>
          <p:nvPr/>
        </p:nvSpPr>
        <p:spPr>
          <a:xfrm>
            <a:off x="10971428" y="5991300"/>
            <a:ext cx="465600" cy="406400"/>
          </a:xfrm>
          <a:prstGeom prst="curvedLeftArrow">
            <a:avLst>
              <a:gd name="adj1" fmla="val 25000"/>
              <a:gd name="adj2" fmla="val 50000"/>
              <a:gd name="adj3" fmla="val 25000"/>
            </a:avLst>
          </a:prstGeom>
          <a:solidFill>
            <a:srgbClr val="0DFFA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p:nvPr/>
        </p:nvSpPr>
        <p:spPr>
          <a:xfrm rot="10800000">
            <a:off x="941133" y="2765133"/>
            <a:ext cx="4898400" cy="27484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pic>
        <p:nvPicPr>
          <p:cNvPr id="265" name="Google Shape;265;p43"/>
          <p:cNvPicPr preferRelativeResize="0"/>
          <p:nvPr/>
        </p:nvPicPr>
        <p:blipFill rotWithShape="1">
          <a:blip r:embed="rId3">
            <a:alphaModFix/>
          </a:blip>
          <a:srcRect l="13413" t="13406" r="13406" b="13413"/>
          <a:stretch/>
        </p:blipFill>
        <p:spPr>
          <a:xfrm>
            <a:off x="9999534" y="249655"/>
            <a:ext cx="1759321" cy="777599"/>
          </a:xfrm>
          <a:prstGeom prst="rect">
            <a:avLst/>
          </a:prstGeom>
          <a:noFill/>
          <a:ln>
            <a:noFill/>
          </a:ln>
        </p:spPr>
      </p:pic>
      <p:sp>
        <p:nvSpPr>
          <p:cNvPr id="266" name="Google Shape;266;p43"/>
          <p:cNvSpPr txBox="1"/>
          <p:nvPr/>
        </p:nvSpPr>
        <p:spPr>
          <a:xfrm>
            <a:off x="369616" y="6361333"/>
            <a:ext cx="2674000" cy="310000"/>
          </a:xfrm>
          <a:prstGeom prst="rect">
            <a:avLst/>
          </a:prstGeom>
          <a:noFill/>
          <a:ln>
            <a:noFill/>
          </a:ln>
        </p:spPr>
        <p:txBody>
          <a:bodyPr spcFirstLastPara="1" wrap="square" lIns="121900" tIns="60933" rIns="121900" bIns="60933" anchor="b" anchorCtr="0">
            <a:noAutofit/>
          </a:bodyPr>
          <a:lstStyle/>
          <a:p>
            <a:pPr>
              <a:buClr>
                <a:srgbClr val="FFFFFF"/>
              </a:buClr>
            </a:pPr>
            <a:r>
              <a:rPr lang="en" sz="800">
                <a:solidFill>
                  <a:srgbClr val="666666"/>
                </a:solidFill>
                <a:latin typeface="Open Sans"/>
                <a:ea typeface="Open Sans"/>
                <a:cs typeface="Open Sans"/>
                <a:sym typeface="Open Sans"/>
              </a:rPr>
              <a:t>© 2021 Turnitin LLC. All rights reserved.</a:t>
            </a:r>
            <a:endParaRPr sz="800">
              <a:solidFill>
                <a:srgbClr val="666666"/>
              </a:solidFill>
              <a:latin typeface="Open Sans"/>
              <a:ea typeface="Open Sans"/>
              <a:cs typeface="Open Sans"/>
              <a:sym typeface="Open Sans"/>
            </a:endParaRPr>
          </a:p>
        </p:txBody>
      </p:sp>
      <p:sp>
        <p:nvSpPr>
          <p:cNvPr id="267" name="Google Shape;267;p43"/>
          <p:cNvSpPr txBox="1"/>
          <p:nvPr/>
        </p:nvSpPr>
        <p:spPr>
          <a:xfrm>
            <a:off x="2647200" y="821900"/>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3800">
                <a:solidFill>
                  <a:srgbClr val="003842"/>
                </a:solidFill>
                <a:latin typeface="Lexend Deca"/>
                <a:ea typeface="Lexend Deca"/>
                <a:cs typeface="Lexend Deca"/>
                <a:sym typeface="Lexend Deca"/>
              </a:rPr>
              <a:t>#2 Ctrl+C</a:t>
            </a:r>
            <a:endParaRPr sz="3800">
              <a:solidFill>
                <a:srgbClr val="003842"/>
              </a:solidFill>
              <a:latin typeface="Lexend Deca"/>
              <a:ea typeface="Lexend Deca"/>
              <a:cs typeface="Lexend Deca"/>
              <a:sym typeface="Lexend Deca"/>
            </a:endParaRPr>
          </a:p>
          <a:p>
            <a:pPr>
              <a:lnSpc>
                <a:spcPct val="115000"/>
              </a:lnSpc>
              <a:spcBef>
                <a:spcPts val="667"/>
              </a:spcBef>
            </a:pPr>
            <a:endParaRPr sz="1467">
              <a:solidFill>
                <a:schemeClr val="dk1"/>
              </a:solidFill>
            </a:endParaRPr>
          </a:p>
          <a:p>
            <a:pPr>
              <a:lnSpc>
                <a:spcPct val="115000"/>
              </a:lnSpc>
            </a:pPr>
            <a:endParaRPr sz="3333">
              <a:solidFill>
                <a:srgbClr val="003C46"/>
              </a:solidFill>
              <a:latin typeface="Lexend Deca"/>
              <a:ea typeface="Lexend Deca"/>
              <a:cs typeface="Lexend Deca"/>
              <a:sym typeface="Lexend Deca"/>
            </a:endParaRPr>
          </a:p>
        </p:txBody>
      </p:sp>
      <p:sp>
        <p:nvSpPr>
          <p:cNvPr id="268" name="Google Shape;268;p43"/>
          <p:cNvSpPr txBox="1"/>
          <p:nvPr/>
        </p:nvSpPr>
        <p:spPr>
          <a:xfrm>
            <a:off x="2647200" y="1440233"/>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1733">
                <a:solidFill>
                  <a:srgbClr val="575757"/>
                </a:solidFill>
                <a:latin typeface="Open Sans"/>
                <a:ea typeface="Open Sans"/>
                <a:cs typeface="Open Sans"/>
                <a:sym typeface="Open Sans"/>
              </a:rPr>
              <a:t>Contains significant proportions of text from a single </a:t>
            </a:r>
            <a:br>
              <a:rPr lang="en" sz="1733">
                <a:solidFill>
                  <a:srgbClr val="575757"/>
                </a:solidFill>
                <a:latin typeface="Open Sans"/>
                <a:ea typeface="Open Sans"/>
                <a:cs typeface="Open Sans"/>
                <a:sym typeface="Open Sans"/>
              </a:rPr>
            </a:br>
            <a:r>
              <a:rPr lang="en" sz="1733">
                <a:solidFill>
                  <a:srgbClr val="575757"/>
                </a:solidFill>
                <a:latin typeface="Open Sans"/>
                <a:ea typeface="Open Sans"/>
                <a:cs typeface="Open Sans"/>
                <a:sym typeface="Open Sans"/>
              </a:rPr>
              <a:t>source without alterations</a:t>
            </a:r>
            <a:endParaRPr sz="1733">
              <a:solidFill>
                <a:srgbClr val="575757"/>
              </a:solidFill>
              <a:latin typeface="Open Sans"/>
              <a:ea typeface="Open Sans"/>
              <a:cs typeface="Open Sans"/>
              <a:sym typeface="Open Sans"/>
            </a:endParaRPr>
          </a:p>
          <a:p>
            <a:pPr>
              <a:lnSpc>
                <a:spcPct val="115000"/>
              </a:lnSpc>
            </a:pPr>
            <a:endParaRPr sz="1467" b="1">
              <a:solidFill>
                <a:schemeClr val="dk1"/>
              </a:solidFill>
            </a:endParaRPr>
          </a:p>
          <a:p>
            <a:pPr>
              <a:lnSpc>
                <a:spcPct val="115000"/>
              </a:lnSpc>
            </a:pPr>
            <a:endParaRPr sz="3800">
              <a:solidFill>
                <a:srgbClr val="003842"/>
              </a:solidFill>
              <a:latin typeface="Lexend Deca"/>
              <a:ea typeface="Lexend Deca"/>
              <a:cs typeface="Lexend Deca"/>
              <a:sym typeface="Lexend Deca"/>
            </a:endParaRPr>
          </a:p>
          <a:p>
            <a:pPr>
              <a:lnSpc>
                <a:spcPct val="115000"/>
              </a:lnSpc>
              <a:spcBef>
                <a:spcPts val="667"/>
              </a:spcBef>
            </a:pPr>
            <a:endParaRPr sz="1467">
              <a:solidFill>
                <a:schemeClr val="dk1"/>
              </a:solidFill>
            </a:endParaRPr>
          </a:p>
          <a:p>
            <a:pPr>
              <a:lnSpc>
                <a:spcPct val="115000"/>
              </a:lnSpc>
            </a:pPr>
            <a:endParaRPr sz="3333">
              <a:solidFill>
                <a:srgbClr val="003C46"/>
              </a:solidFill>
              <a:latin typeface="Lexend Deca"/>
              <a:ea typeface="Lexend Deca"/>
              <a:cs typeface="Lexend Deca"/>
              <a:sym typeface="Lexend Deca"/>
            </a:endParaRPr>
          </a:p>
        </p:txBody>
      </p:sp>
      <p:sp>
        <p:nvSpPr>
          <p:cNvPr id="269" name="Google Shape;269;p43"/>
          <p:cNvSpPr/>
          <p:nvPr/>
        </p:nvSpPr>
        <p:spPr>
          <a:xfrm>
            <a:off x="941133" y="2373168"/>
            <a:ext cx="4898400" cy="406400"/>
          </a:xfrm>
          <a:prstGeom prst="round2SameRect">
            <a:avLst>
              <a:gd name="adj1" fmla="val 16667"/>
              <a:gd name="adj2" fmla="val 0"/>
            </a:avLst>
          </a:prstGeom>
          <a:solidFill>
            <a:srgbClr val="B2C4C7"/>
          </a:solidFill>
          <a:ln>
            <a:noFill/>
          </a:ln>
        </p:spPr>
        <p:txBody>
          <a:bodyPr spcFirstLastPara="1" wrap="square" lIns="121900" tIns="121900" rIns="121900" bIns="121900" anchor="ctr" anchorCtr="0">
            <a:noAutofit/>
          </a:bodyPr>
          <a:lstStyle/>
          <a:p>
            <a:endParaRPr sz="2400"/>
          </a:p>
        </p:txBody>
      </p:sp>
      <p:sp>
        <p:nvSpPr>
          <p:cNvPr id="270" name="Google Shape;270;p43"/>
          <p:cNvSpPr/>
          <p:nvPr/>
        </p:nvSpPr>
        <p:spPr>
          <a:xfrm>
            <a:off x="6331300" y="2373168"/>
            <a:ext cx="4898400" cy="406400"/>
          </a:xfrm>
          <a:prstGeom prst="round2SameRect">
            <a:avLst>
              <a:gd name="adj1" fmla="val 16667"/>
              <a:gd name="adj2" fmla="val 0"/>
            </a:avLst>
          </a:prstGeom>
          <a:solidFill>
            <a:srgbClr val="FFE500"/>
          </a:solidFill>
          <a:ln>
            <a:noFill/>
          </a:ln>
        </p:spPr>
        <p:txBody>
          <a:bodyPr spcFirstLastPara="1" wrap="square" lIns="121900" tIns="121900" rIns="121900" bIns="121900" anchor="ctr" anchorCtr="0">
            <a:noAutofit/>
          </a:bodyPr>
          <a:lstStyle/>
          <a:p>
            <a:endParaRPr sz="2400"/>
          </a:p>
        </p:txBody>
      </p:sp>
      <p:sp>
        <p:nvSpPr>
          <p:cNvPr id="271" name="Google Shape;271;p43"/>
          <p:cNvSpPr/>
          <p:nvPr/>
        </p:nvSpPr>
        <p:spPr>
          <a:xfrm rot="10800000">
            <a:off x="6331300" y="2780767"/>
            <a:ext cx="4898400" cy="27484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272" name="Google Shape;272;p43"/>
          <p:cNvSpPr txBox="1"/>
          <p:nvPr/>
        </p:nvSpPr>
        <p:spPr>
          <a:xfrm>
            <a:off x="6534500" y="23731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Student work</a:t>
            </a:r>
            <a:endParaRPr sz="2400">
              <a:solidFill>
                <a:srgbClr val="003C46"/>
              </a:solidFill>
              <a:latin typeface="Lexend Deca"/>
              <a:ea typeface="Lexend Deca"/>
              <a:cs typeface="Lexend Deca"/>
              <a:sym typeface="Lexend Deca"/>
            </a:endParaRPr>
          </a:p>
        </p:txBody>
      </p:sp>
      <p:sp>
        <p:nvSpPr>
          <p:cNvPr id="273" name="Google Shape;273;p43"/>
          <p:cNvSpPr txBox="1"/>
          <p:nvPr/>
        </p:nvSpPr>
        <p:spPr>
          <a:xfrm>
            <a:off x="1105867" y="2951733"/>
            <a:ext cx="4583600" cy="2502800"/>
          </a:xfrm>
          <a:prstGeom prst="rect">
            <a:avLst/>
          </a:prstGeom>
          <a:noFill/>
          <a:ln>
            <a:noFill/>
          </a:ln>
        </p:spPr>
        <p:txBody>
          <a:bodyPr spcFirstLastPara="1" wrap="square" lIns="0" tIns="0" rIns="0" bIns="0" anchor="t" anchorCtr="0">
            <a:noAutofit/>
          </a:bodyPr>
          <a:lstStyle/>
          <a:p>
            <a:pPr>
              <a:lnSpc>
                <a:spcPct val="115000"/>
              </a:lnSpc>
            </a:pPr>
            <a:r>
              <a:rPr lang="en" sz="1067" b="1">
                <a:solidFill>
                  <a:schemeClr val="dk2"/>
                </a:solidFill>
                <a:latin typeface="Open Sans"/>
                <a:ea typeface="Open Sans"/>
                <a:cs typeface="Open Sans"/>
                <a:sym typeface="Open Sans"/>
              </a:rPr>
              <a:t>A Natural Setting: A History of Exploration and Settlement in Yosemite Valley</a:t>
            </a:r>
            <a:endParaRPr sz="1067" b="1">
              <a:solidFill>
                <a:schemeClr val="dk2"/>
              </a:solidFill>
              <a:latin typeface="Open Sans"/>
              <a:ea typeface="Open Sans"/>
              <a:cs typeface="Open Sans"/>
              <a:sym typeface="Open Sans"/>
            </a:endParaRPr>
          </a:p>
          <a:p>
            <a:pPr>
              <a:lnSpc>
                <a:spcPct val="115000"/>
              </a:lnSpc>
            </a:pPr>
            <a:endParaRPr sz="1067">
              <a:solidFill>
                <a:schemeClr val="dk2"/>
              </a:solidFill>
              <a:latin typeface="Open Sans"/>
              <a:ea typeface="Open Sans"/>
              <a:cs typeface="Open Sans"/>
              <a:sym typeface="Open Sans"/>
            </a:endParaRPr>
          </a:p>
          <a:p>
            <a:pPr>
              <a:lnSpc>
                <a:spcPct val="115000"/>
              </a:lnSpc>
              <a:buClr>
                <a:schemeClr val="dk1"/>
              </a:buClr>
              <a:buSzPts val="1100"/>
            </a:pPr>
            <a:r>
              <a:rPr lang="en" sz="1067">
                <a:solidFill>
                  <a:schemeClr val="dk2"/>
                </a:solidFill>
                <a:latin typeface="Open Sans"/>
                <a:ea typeface="Open Sans"/>
                <a:cs typeface="Open Sans"/>
                <a:sym typeface="Open Sans"/>
              </a:rPr>
              <a:t>Since its first discovery by non-indigenous people in the mid-nineteenth century, Yosemite Valley has held a special, even religious, hold on the American conscience because its beauty makes it an incomparable valley and one of the grandest of all special temples of Nature. While Yosemite holds a special grip on the western mind, perceptions about the Valley have evolved over time due to changing politics, migration patterns and environmental concerns as man has become more attuned to his relationship and impact on nature.</a:t>
            </a:r>
            <a:endParaRPr sz="1067">
              <a:solidFill>
                <a:schemeClr val="dk2"/>
              </a:solidFill>
              <a:latin typeface="Open Sans"/>
              <a:ea typeface="Open Sans"/>
              <a:cs typeface="Open Sans"/>
              <a:sym typeface="Open Sans"/>
            </a:endParaRPr>
          </a:p>
          <a:p>
            <a:pPr>
              <a:lnSpc>
                <a:spcPct val="115000"/>
              </a:lnSpc>
              <a:buClr>
                <a:schemeClr val="dk1"/>
              </a:buClr>
              <a:buSzPts val="1100"/>
            </a:pPr>
            <a:endParaRPr sz="1467">
              <a:solidFill>
                <a:schemeClr val="dk1"/>
              </a:solidFill>
            </a:endParaRPr>
          </a:p>
          <a:p>
            <a:pPr>
              <a:lnSpc>
                <a:spcPct val="115000"/>
              </a:lnSpc>
            </a:pPr>
            <a:endParaRPr sz="1067">
              <a:solidFill>
                <a:schemeClr val="dk2"/>
              </a:solidFill>
              <a:latin typeface="Open Sans"/>
              <a:ea typeface="Open Sans"/>
              <a:cs typeface="Open Sans"/>
              <a:sym typeface="Open Sans"/>
            </a:endParaRPr>
          </a:p>
        </p:txBody>
      </p:sp>
      <p:sp>
        <p:nvSpPr>
          <p:cNvPr id="274" name="Google Shape;274;p43"/>
          <p:cNvSpPr txBox="1"/>
          <p:nvPr/>
        </p:nvSpPr>
        <p:spPr>
          <a:xfrm>
            <a:off x="6488700" y="2951733"/>
            <a:ext cx="4583600" cy="2502800"/>
          </a:xfrm>
          <a:prstGeom prst="rect">
            <a:avLst/>
          </a:prstGeom>
          <a:noFill/>
          <a:ln>
            <a:noFill/>
          </a:ln>
        </p:spPr>
        <p:txBody>
          <a:bodyPr spcFirstLastPara="1" wrap="square" lIns="0" tIns="0" rIns="0" bIns="0" anchor="t" anchorCtr="0">
            <a:noAutofit/>
          </a:bodyPr>
          <a:lstStyle/>
          <a:p>
            <a:pPr>
              <a:lnSpc>
                <a:spcPct val="115000"/>
              </a:lnSpc>
              <a:buClr>
                <a:schemeClr val="dk1"/>
              </a:buClr>
              <a:buSzPts val="1100"/>
            </a:pPr>
            <a:r>
              <a:rPr lang="en" sz="1067" b="1" dirty="0">
                <a:solidFill>
                  <a:schemeClr val="dk2"/>
                </a:solidFill>
                <a:latin typeface="Open Sans"/>
                <a:ea typeface="Open Sans"/>
                <a:cs typeface="Open Sans"/>
                <a:sym typeface="Open Sans"/>
              </a:rPr>
              <a:t>The Beautiful Yosemite Valley</a:t>
            </a:r>
            <a:endParaRPr sz="1067" b="1" dirty="0">
              <a:solidFill>
                <a:schemeClr val="dk2"/>
              </a:solidFill>
              <a:latin typeface="Open Sans"/>
              <a:ea typeface="Open Sans"/>
              <a:cs typeface="Open Sans"/>
              <a:sym typeface="Open Sans"/>
            </a:endParaRPr>
          </a:p>
          <a:p>
            <a:pPr>
              <a:lnSpc>
                <a:spcPct val="115000"/>
              </a:lnSpc>
            </a:pPr>
            <a:endParaRPr sz="1067" b="1" dirty="0">
              <a:solidFill>
                <a:schemeClr val="dk2"/>
              </a:solidFill>
              <a:highlight>
                <a:srgbClr val="F4CCCC"/>
              </a:highlight>
              <a:latin typeface="Open Sans"/>
              <a:ea typeface="Open Sans"/>
              <a:cs typeface="Open Sans"/>
              <a:sym typeface="Open Sans"/>
            </a:endParaRPr>
          </a:p>
          <a:p>
            <a:pPr>
              <a:lnSpc>
                <a:spcPct val="115000"/>
              </a:lnSpc>
              <a:buClr>
                <a:schemeClr val="dk1"/>
              </a:buClr>
              <a:buSzPts val="1100"/>
            </a:pPr>
            <a:r>
              <a:rPr lang="en" sz="1067" dirty="0">
                <a:solidFill>
                  <a:schemeClr val="dk2"/>
                </a:solidFill>
                <a:latin typeface="Open Sans"/>
                <a:ea typeface="Open Sans"/>
                <a:cs typeface="Open Sans"/>
                <a:sym typeface="Open Sans"/>
              </a:rPr>
              <a:t>From the time of </a:t>
            </a:r>
            <a:r>
              <a:rPr lang="en" sz="1067" dirty="0">
                <a:solidFill>
                  <a:srgbClr val="FF0000"/>
                </a:solidFill>
                <a:highlight>
                  <a:srgbClr val="F4CCCC"/>
                </a:highlight>
                <a:latin typeface="Open Sans"/>
                <a:ea typeface="Open Sans"/>
                <a:cs typeface="Open Sans"/>
                <a:sym typeface="Open Sans"/>
              </a:rPr>
              <a:t>its first discovery by non-indigenous people in </a:t>
            </a:r>
            <a:br>
              <a:rPr lang="en" sz="1067" dirty="0">
                <a:solidFill>
                  <a:srgbClr val="FF0000"/>
                </a:solidFill>
                <a:highlight>
                  <a:srgbClr val="F4CCCC"/>
                </a:highlight>
                <a:latin typeface="Open Sans"/>
                <a:ea typeface="Open Sans"/>
                <a:cs typeface="Open Sans"/>
                <a:sym typeface="Open Sans"/>
              </a:rPr>
            </a:br>
            <a:r>
              <a:rPr lang="en" sz="1067" dirty="0">
                <a:solidFill>
                  <a:srgbClr val="FF0000"/>
                </a:solidFill>
                <a:highlight>
                  <a:srgbClr val="F4CCCC"/>
                </a:highlight>
                <a:latin typeface="Open Sans"/>
                <a:ea typeface="Open Sans"/>
                <a:cs typeface="Open Sans"/>
                <a:sym typeface="Open Sans"/>
              </a:rPr>
              <a:t>the mid-nineteenth century Yosemite Valley has held a special, </a:t>
            </a:r>
            <a:br>
              <a:rPr lang="en" sz="1067" dirty="0">
                <a:solidFill>
                  <a:srgbClr val="FF0000"/>
                </a:solidFill>
                <a:highlight>
                  <a:srgbClr val="F4CCCC"/>
                </a:highlight>
                <a:latin typeface="Open Sans"/>
                <a:ea typeface="Open Sans"/>
                <a:cs typeface="Open Sans"/>
                <a:sym typeface="Open Sans"/>
              </a:rPr>
            </a:br>
            <a:r>
              <a:rPr lang="en" sz="1067" dirty="0">
                <a:solidFill>
                  <a:srgbClr val="FF0000"/>
                </a:solidFill>
                <a:highlight>
                  <a:srgbClr val="F4CCCC"/>
                </a:highlight>
                <a:latin typeface="Open Sans"/>
                <a:ea typeface="Open Sans"/>
                <a:cs typeface="Open Sans"/>
                <a:sym typeface="Open Sans"/>
              </a:rPr>
              <a:t>even religious,</a:t>
            </a:r>
            <a:r>
              <a:rPr lang="en" sz="1067" dirty="0">
                <a:solidFill>
                  <a:schemeClr val="dk2"/>
                </a:solidFill>
                <a:latin typeface="Open Sans"/>
                <a:ea typeface="Open Sans"/>
                <a:cs typeface="Open Sans"/>
                <a:sym typeface="Open Sans"/>
              </a:rPr>
              <a:t> possession </a:t>
            </a:r>
            <a:r>
              <a:rPr lang="en" sz="1067" dirty="0">
                <a:solidFill>
                  <a:srgbClr val="FF0000"/>
                </a:solidFill>
                <a:highlight>
                  <a:srgbClr val="F4CCCC"/>
                </a:highlight>
                <a:latin typeface="Open Sans"/>
                <a:ea typeface="Open Sans"/>
                <a:cs typeface="Open Sans"/>
                <a:sym typeface="Open Sans"/>
              </a:rPr>
              <a:t>on the American conscience because its beauty makes it an incomparable valley and one of the grandest </a:t>
            </a:r>
            <a:br>
              <a:rPr lang="en" sz="1067" dirty="0">
                <a:solidFill>
                  <a:srgbClr val="FF0000"/>
                </a:solidFill>
                <a:highlight>
                  <a:srgbClr val="F4CCCC"/>
                </a:highlight>
                <a:latin typeface="Open Sans"/>
                <a:ea typeface="Open Sans"/>
                <a:cs typeface="Open Sans"/>
                <a:sym typeface="Open Sans"/>
              </a:rPr>
            </a:br>
            <a:r>
              <a:rPr lang="en" sz="1067" dirty="0">
                <a:solidFill>
                  <a:srgbClr val="FF0000"/>
                </a:solidFill>
                <a:highlight>
                  <a:srgbClr val="F4CCCC"/>
                </a:highlight>
                <a:latin typeface="Open Sans"/>
                <a:ea typeface="Open Sans"/>
                <a:cs typeface="Open Sans"/>
                <a:sym typeface="Open Sans"/>
              </a:rPr>
              <a:t>of all special temples of Nature</a:t>
            </a:r>
            <a:r>
              <a:rPr lang="en" sz="1067" dirty="0">
                <a:solidFill>
                  <a:schemeClr val="dk2"/>
                </a:solidFill>
                <a:highlight>
                  <a:srgbClr val="F4CCCC"/>
                </a:highlight>
                <a:latin typeface="Open Sans"/>
                <a:ea typeface="Open Sans"/>
                <a:cs typeface="Open Sans"/>
                <a:sym typeface="Open Sans"/>
              </a:rPr>
              <a:t>.</a:t>
            </a:r>
            <a:r>
              <a:rPr lang="en" sz="1067" dirty="0">
                <a:solidFill>
                  <a:schemeClr val="dk2"/>
                </a:solidFill>
                <a:latin typeface="Open Sans"/>
                <a:ea typeface="Open Sans"/>
                <a:cs typeface="Open Sans"/>
                <a:sym typeface="Open Sans"/>
              </a:rPr>
              <a:t> And </a:t>
            </a:r>
            <a:r>
              <a:rPr lang="en" sz="1067" dirty="0">
                <a:solidFill>
                  <a:srgbClr val="FF0000"/>
                </a:solidFill>
                <a:highlight>
                  <a:srgbClr val="F4CCCC"/>
                </a:highlight>
                <a:latin typeface="Open Sans"/>
                <a:ea typeface="Open Sans"/>
                <a:cs typeface="Open Sans"/>
                <a:sym typeface="Open Sans"/>
              </a:rPr>
              <a:t>Yosemite holds a special grip </a:t>
            </a:r>
            <a:br>
              <a:rPr lang="en" sz="1067" dirty="0">
                <a:solidFill>
                  <a:srgbClr val="FF0000"/>
                </a:solidFill>
                <a:highlight>
                  <a:srgbClr val="F4CCCC"/>
                </a:highlight>
                <a:latin typeface="Open Sans"/>
                <a:ea typeface="Open Sans"/>
                <a:cs typeface="Open Sans"/>
                <a:sym typeface="Open Sans"/>
              </a:rPr>
            </a:br>
            <a:r>
              <a:rPr lang="en" sz="1067" dirty="0">
                <a:solidFill>
                  <a:srgbClr val="FF0000"/>
                </a:solidFill>
                <a:highlight>
                  <a:srgbClr val="F4CCCC"/>
                </a:highlight>
                <a:latin typeface="Open Sans"/>
                <a:ea typeface="Open Sans"/>
                <a:cs typeface="Open Sans"/>
                <a:sym typeface="Open Sans"/>
              </a:rPr>
              <a:t>on the western mind,</a:t>
            </a:r>
            <a:r>
              <a:rPr lang="en" sz="1067" dirty="0">
                <a:solidFill>
                  <a:srgbClr val="FF0000"/>
                </a:solidFill>
                <a:latin typeface="Open Sans"/>
                <a:ea typeface="Open Sans"/>
                <a:cs typeface="Open Sans"/>
                <a:sym typeface="Open Sans"/>
              </a:rPr>
              <a:t> </a:t>
            </a:r>
            <a:r>
              <a:rPr lang="en" sz="1067" dirty="0">
                <a:solidFill>
                  <a:schemeClr val="dk2"/>
                </a:solidFill>
                <a:latin typeface="Open Sans"/>
                <a:ea typeface="Open Sans"/>
                <a:cs typeface="Open Sans"/>
                <a:sym typeface="Open Sans"/>
              </a:rPr>
              <a:t>while</a:t>
            </a:r>
            <a:r>
              <a:rPr lang="en" sz="1067" dirty="0">
                <a:solidFill>
                  <a:schemeClr val="dk2"/>
                </a:solidFill>
                <a:highlight>
                  <a:schemeClr val="lt1"/>
                </a:highlight>
                <a:latin typeface="Open Sans"/>
                <a:ea typeface="Open Sans"/>
                <a:cs typeface="Open Sans"/>
                <a:sym typeface="Open Sans"/>
              </a:rPr>
              <a:t> </a:t>
            </a:r>
            <a:r>
              <a:rPr lang="en" sz="1067" dirty="0">
                <a:solidFill>
                  <a:srgbClr val="FF0000"/>
                </a:solidFill>
                <a:highlight>
                  <a:srgbClr val="F4CCCC"/>
                </a:highlight>
                <a:latin typeface="Open Sans"/>
                <a:ea typeface="Open Sans"/>
                <a:cs typeface="Open Sans"/>
                <a:sym typeface="Open Sans"/>
              </a:rPr>
              <a:t>perceptions about the Valley have </a:t>
            </a:r>
            <a:br>
              <a:rPr lang="en" sz="1067" dirty="0">
                <a:solidFill>
                  <a:srgbClr val="FF0000"/>
                </a:solidFill>
                <a:highlight>
                  <a:srgbClr val="F4CCCC"/>
                </a:highlight>
                <a:latin typeface="Open Sans"/>
                <a:ea typeface="Open Sans"/>
                <a:cs typeface="Open Sans"/>
                <a:sym typeface="Open Sans"/>
              </a:rPr>
            </a:br>
            <a:r>
              <a:rPr lang="en" sz="1067" dirty="0">
                <a:solidFill>
                  <a:srgbClr val="FF0000"/>
                </a:solidFill>
                <a:highlight>
                  <a:srgbClr val="F4CCCC"/>
                </a:highlight>
                <a:latin typeface="Open Sans"/>
                <a:ea typeface="Open Sans"/>
                <a:cs typeface="Open Sans"/>
                <a:sym typeface="Open Sans"/>
              </a:rPr>
              <a:t>evolved over time due to changing politics, migration patterns and environmental concern as man has become more attuned to his relationship and impact or nature.</a:t>
            </a:r>
            <a:endParaRPr sz="1067" dirty="0">
              <a:solidFill>
                <a:srgbClr val="FF0000"/>
              </a:solidFill>
              <a:highlight>
                <a:srgbClr val="F4CCCC"/>
              </a:highlight>
              <a:latin typeface="Open Sans"/>
              <a:ea typeface="Open Sans"/>
              <a:cs typeface="Open Sans"/>
              <a:sym typeface="Open Sans"/>
            </a:endParaRPr>
          </a:p>
          <a:p>
            <a:pPr>
              <a:lnSpc>
                <a:spcPct val="115000"/>
              </a:lnSpc>
              <a:buClr>
                <a:schemeClr val="dk1"/>
              </a:buClr>
              <a:buSzPts val="1100"/>
            </a:pPr>
            <a:endParaRPr sz="1467" dirty="0">
              <a:solidFill>
                <a:schemeClr val="dk1"/>
              </a:solidFill>
            </a:endParaRPr>
          </a:p>
          <a:p>
            <a:pPr>
              <a:lnSpc>
                <a:spcPct val="115000"/>
              </a:lnSpc>
            </a:pPr>
            <a:endParaRPr sz="1067" dirty="0">
              <a:solidFill>
                <a:schemeClr val="dk2"/>
              </a:solidFill>
              <a:highlight>
                <a:srgbClr val="F4CCCC"/>
              </a:highlight>
              <a:latin typeface="Open Sans"/>
              <a:ea typeface="Open Sans"/>
              <a:cs typeface="Open Sans"/>
              <a:sym typeface="Open Sans"/>
            </a:endParaRPr>
          </a:p>
        </p:txBody>
      </p:sp>
      <p:sp>
        <p:nvSpPr>
          <p:cNvPr id="275" name="Google Shape;275;p43"/>
          <p:cNvSpPr txBox="1"/>
          <p:nvPr/>
        </p:nvSpPr>
        <p:spPr>
          <a:xfrm>
            <a:off x="1105867" y="23731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Source text</a:t>
            </a:r>
            <a:endParaRPr sz="2400">
              <a:solidFill>
                <a:srgbClr val="003C46"/>
              </a:solidFill>
              <a:latin typeface="Lexend Deca"/>
              <a:ea typeface="Lexend Deca"/>
              <a:cs typeface="Lexend Deca"/>
              <a:sym typeface="Lexend Deca"/>
            </a:endParaRPr>
          </a:p>
        </p:txBody>
      </p:sp>
      <p:pic>
        <p:nvPicPr>
          <p:cNvPr id="276" name="Google Shape;276;p43"/>
          <p:cNvPicPr preferRelativeResize="0"/>
          <p:nvPr/>
        </p:nvPicPr>
        <p:blipFill rotWithShape="1">
          <a:blip r:embed="rId4">
            <a:alphaModFix/>
          </a:blip>
          <a:srcRect r="78067" b="67419"/>
          <a:stretch/>
        </p:blipFill>
        <p:spPr>
          <a:xfrm>
            <a:off x="1" y="0"/>
            <a:ext cx="2673999" cy="2234400"/>
          </a:xfrm>
          <a:prstGeom prst="rect">
            <a:avLst/>
          </a:prstGeom>
          <a:noFill/>
          <a:ln>
            <a:noFill/>
          </a:ln>
        </p:spPr>
      </p:pic>
      <p:sp>
        <p:nvSpPr>
          <p:cNvPr id="277" name="Google Shape;277;p43">
            <a:hlinkClick r:id="" action="ppaction://noaction"/>
          </p:cNvPr>
          <p:cNvSpPr/>
          <p:nvPr/>
        </p:nvSpPr>
        <p:spPr>
          <a:xfrm>
            <a:off x="10971428" y="5991300"/>
            <a:ext cx="465600" cy="406400"/>
          </a:xfrm>
          <a:prstGeom prst="curvedLeftArrow">
            <a:avLst>
              <a:gd name="adj1" fmla="val 25000"/>
              <a:gd name="adj2" fmla="val 50000"/>
              <a:gd name="adj3" fmla="val 25000"/>
            </a:avLst>
          </a:prstGeom>
          <a:solidFill>
            <a:srgbClr val="0DFFA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5"/>
          <p:cNvPicPr preferRelativeResize="0"/>
          <p:nvPr/>
        </p:nvPicPr>
        <p:blipFill rotWithShape="1">
          <a:blip r:embed="rId3">
            <a:alphaModFix/>
          </a:blip>
          <a:srcRect l="13413" t="13406" r="13406" b="13413"/>
          <a:stretch/>
        </p:blipFill>
        <p:spPr>
          <a:xfrm>
            <a:off x="9999534" y="249655"/>
            <a:ext cx="1759321" cy="777599"/>
          </a:xfrm>
          <a:prstGeom prst="rect">
            <a:avLst/>
          </a:prstGeom>
          <a:noFill/>
          <a:ln>
            <a:noFill/>
          </a:ln>
        </p:spPr>
      </p:pic>
      <p:sp>
        <p:nvSpPr>
          <p:cNvPr id="301" name="Google Shape;301;p45"/>
          <p:cNvSpPr txBox="1"/>
          <p:nvPr/>
        </p:nvSpPr>
        <p:spPr>
          <a:xfrm>
            <a:off x="369616" y="6361333"/>
            <a:ext cx="2674000" cy="310000"/>
          </a:xfrm>
          <a:prstGeom prst="rect">
            <a:avLst/>
          </a:prstGeom>
          <a:noFill/>
          <a:ln>
            <a:noFill/>
          </a:ln>
        </p:spPr>
        <p:txBody>
          <a:bodyPr spcFirstLastPara="1" wrap="square" lIns="121900" tIns="60933" rIns="121900" bIns="60933" anchor="b" anchorCtr="0">
            <a:noAutofit/>
          </a:bodyPr>
          <a:lstStyle/>
          <a:p>
            <a:pPr>
              <a:buClr>
                <a:srgbClr val="FFFFFF"/>
              </a:buClr>
            </a:pPr>
            <a:r>
              <a:rPr lang="en" sz="800">
                <a:solidFill>
                  <a:srgbClr val="666666"/>
                </a:solidFill>
                <a:latin typeface="Open Sans"/>
                <a:ea typeface="Open Sans"/>
                <a:cs typeface="Open Sans"/>
                <a:sym typeface="Open Sans"/>
              </a:rPr>
              <a:t>© 2021 Turnitin LLC. All rights reserved.</a:t>
            </a:r>
            <a:endParaRPr sz="800">
              <a:solidFill>
                <a:srgbClr val="666666"/>
              </a:solidFill>
              <a:latin typeface="Open Sans"/>
              <a:ea typeface="Open Sans"/>
              <a:cs typeface="Open Sans"/>
              <a:sym typeface="Open Sans"/>
            </a:endParaRPr>
          </a:p>
        </p:txBody>
      </p:sp>
      <p:sp>
        <p:nvSpPr>
          <p:cNvPr id="302" name="Google Shape;302;p45"/>
          <p:cNvSpPr txBox="1"/>
          <p:nvPr/>
        </p:nvSpPr>
        <p:spPr>
          <a:xfrm>
            <a:off x="2635200" y="809033"/>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3800" dirty="0">
                <a:solidFill>
                  <a:srgbClr val="003842"/>
                </a:solidFill>
                <a:latin typeface="Lexend Deca"/>
                <a:ea typeface="Lexend Deca"/>
                <a:cs typeface="Lexend Deca"/>
                <a:sym typeface="Lexend Deca"/>
              </a:rPr>
              <a:t>#3 Remix</a:t>
            </a:r>
            <a:endParaRPr sz="3800" dirty="0">
              <a:solidFill>
                <a:srgbClr val="003842"/>
              </a:solidFill>
              <a:latin typeface="Lexend Deca"/>
              <a:ea typeface="Lexend Deca"/>
              <a:cs typeface="Lexend Deca"/>
              <a:sym typeface="Lexend Deca"/>
            </a:endParaRPr>
          </a:p>
          <a:p>
            <a:pPr>
              <a:lnSpc>
                <a:spcPct val="115000"/>
              </a:lnSpc>
              <a:spcBef>
                <a:spcPts val="667"/>
              </a:spcBef>
            </a:pPr>
            <a:endParaRPr sz="1467" dirty="0">
              <a:solidFill>
                <a:schemeClr val="dk1"/>
              </a:solidFill>
            </a:endParaRPr>
          </a:p>
          <a:p>
            <a:pPr>
              <a:lnSpc>
                <a:spcPct val="115000"/>
              </a:lnSpc>
            </a:pPr>
            <a:endParaRPr sz="3333" dirty="0">
              <a:solidFill>
                <a:srgbClr val="003C46"/>
              </a:solidFill>
              <a:latin typeface="Lexend Deca"/>
              <a:ea typeface="Lexend Deca"/>
              <a:cs typeface="Lexend Deca"/>
              <a:sym typeface="Lexend Deca"/>
            </a:endParaRPr>
          </a:p>
        </p:txBody>
      </p:sp>
      <p:sp>
        <p:nvSpPr>
          <p:cNvPr id="303" name="Google Shape;303;p45"/>
          <p:cNvSpPr txBox="1"/>
          <p:nvPr/>
        </p:nvSpPr>
        <p:spPr>
          <a:xfrm>
            <a:off x="2647200" y="1440233"/>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1733">
                <a:solidFill>
                  <a:srgbClr val="575757"/>
                </a:solidFill>
                <a:latin typeface="Open Sans"/>
                <a:ea typeface="Open Sans"/>
                <a:cs typeface="Open Sans"/>
                <a:sym typeface="Open Sans"/>
              </a:rPr>
              <a:t>Paraphrases from multiple sources, made to fit together</a:t>
            </a:r>
            <a:endParaRPr sz="1733">
              <a:solidFill>
                <a:srgbClr val="575757"/>
              </a:solidFill>
              <a:latin typeface="Open Sans"/>
              <a:ea typeface="Open Sans"/>
              <a:cs typeface="Open Sans"/>
              <a:sym typeface="Open Sans"/>
            </a:endParaRPr>
          </a:p>
          <a:p>
            <a:pPr>
              <a:lnSpc>
                <a:spcPct val="115000"/>
              </a:lnSpc>
            </a:pPr>
            <a:endParaRPr sz="1467" b="1">
              <a:solidFill>
                <a:schemeClr val="dk1"/>
              </a:solidFill>
            </a:endParaRPr>
          </a:p>
          <a:p>
            <a:pPr>
              <a:lnSpc>
                <a:spcPct val="115000"/>
              </a:lnSpc>
            </a:pPr>
            <a:endParaRPr sz="3800">
              <a:solidFill>
                <a:srgbClr val="003842"/>
              </a:solidFill>
              <a:latin typeface="Lexend Deca"/>
              <a:ea typeface="Lexend Deca"/>
              <a:cs typeface="Lexend Deca"/>
              <a:sym typeface="Lexend Deca"/>
            </a:endParaRPr>
          </a:p>
          <a:p>
            <a:pPr>
              <a:lnSpc>
                <a:spcPct val="115000"/>
              </a:lnSpc>
              <a:spcBef>
                <a:spcPts val="667"/>
              </a:spcBef>
            </a:pPr>
            <a:endParaRPr sz="1467">
              <a:solidFill>
                <a:schemeClr val="dk1"/>
              </a:solidFill>
            </a:endParaRPr>
          </a:p>
          <a:p>
            <a:pPr>
              <a:lnSpc>
                <a:spcPct val="115000"/>
              </a:lnSpc>
            </a:pPr>
            <a:endParaRPr sz="3333">
              <a:solidFill>
                <a:srgbClr val="003C46"/>
              </a:solidFill>
              <a:latin typeface="Lexend Deca"/>
              <a:ea typeface="Lexend Deca"/>
              <a:cs typeface="Lexend Deca"/>
              <a:sym typeface="Lexend Deca"/>
            </a:endParaRPr>
          </a:p>
        </p:txBody>
      </p:sp>
      <p:sp>
        <p:nvSpPr>
          <p:cNvPr id="304" name="Google Shape;304;p45"/>
          <p:cNvSpPr/>
          <p:nvPr/>
        </p:nvSpPr>
        <p:spPr>
          <a:xfrm rot="10800000">
            <a:off x="941133" y="2765100"/>
            <a:ext cx="4898400" cy="29852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r>
              <a:rPr lang="en" sz="2400"/>
              <a:t> </a:t>
            </a:r>
            <a:endParaRPr sz="2400"/>
          </a:p>
        </p:txBody>
      </p:sp>
      <p:sp>
        <p:nvSpPr>
          <p:cNvPr id="305" name="Google Shape;305;p45"/>
          <p:cNvSpPr/>
          <p:nvPr/>
        </p:nvSpPr>
        <p:spPr>
          <a:xfrm>
            <a:off x="941133" y="2373168"/>
            <a:ext cx="4898400" cy="406400"/>
          </a:xfrm>
          <a:prstGeom prst="round2SameRect">
            <a:avLst>
              <a:gd name="adj1" fmla="val 16667"/>
              <a:gd name="adj2" fmla="val 0"/>
            </a:avLst>
          </a:prstGeom>
          <a:solidFill>
            <a:srgbClr val="B2C4C7"/>
          </a:solidFill>
          <a:ln>
            <a:noFill/>
          </a:ln>
        </p:spPr>
        <p:txBody>
          <a:bodyPr spcFirstLastPara="1" wrap="square" lIns="121900" tIns="121900" rIns="121900" bIns="121900" anchor="ctr" anchorCtr="0">
            <a:noAutofit/>
          </a:bodyPr>
          <a:lstStyle/>
          <a:p>
            <a:endParaRPr sz="2400"/>
          </a:p>
        </p:txBody>
      </p:sp>
      <p:sp>
        <p:nvSpPr>
          <p:cNvPr id="306" name="Google Shape;306;p45"/>
          <p:cNvSpPr/>
          <p:nvPr/>
        </p:nvSpPr>
        <p:spPr>
          <a:xfrm>
            <a:off x="6331300" y="2373168"/>
            <a:ext cx="4898400" cy="406400"/>
          </a:xfrm>
          <a:prstGeom prst="round2SameRect">
            <a:avLst>
              <a:gd name="adj1" fmla="val 16667"/>
              <a:gd name="adj2" fmla="val 0"/>
            </a:avLst>
          </a:prstGeom>
          <a:solidFill>
            <a:srgbClr val="0DFFAD"/>
          </a:solidFill>
          <a:ln>
            <a:noFill/>
          </a:ln>
        </p:spPr>
        <p:txBody>
          <a:bodyPr spcFirstLastPara="1" wrap="square" lIns="121900" tIns="121900" rIns="121900" bIns="121900" anchor="ctr" anchorCtr="0">
            <a:noAutofit/>
          </a:bodyPr>
          <a:lstStyle/>
          <a:p>
            <a:endParaRPr sz="2400"/>
          </a:p>
        </p:txBody>
      </p:sp>
      <p:sp>
        <p:nvSpPr>
          <p:cNvPr id="307" name="Google Shape;307;p45"/>
          <p:cNvSpPr/>
          <p:nvPr/>
        </p:nvSpPr>
        <p:spPr>
          <a:xfrm rot="10800000">
            <a:off x="6331300" y="2780833"/>
            <a:ext cx="4898400" cy="29776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308" name="Google Shape;308;p45"/>
          <p:cNvSpPr txBox="1"/>
          <p:nvPr/>
        </p:nvSpPr>
        <p:spPr>
          <a:xfrm>
            <a:off x="6534500" y="23731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Student work</a:t>
            </a:r>
            <a:endParaRPr sz="2400">
              <a:solidFill>
                <a:srgbClr val="003C46"/>
              </a:solidFill>
              <a:latin typeface="Lexend Deca"/>
              <a:ea typeface="Lexend Deca"/>
              <a:cs typeface="Lexend Deca"/>
              <a:sym typeface="Lexend Deca"/>
            </a:endParaRPr>
          </a:p>
        </p:txBody>
      </p:sp>
      <p:sp>
        <p:nvSpPr>
          <p:cNvPr id="309" name="Google Shape;309;p45"/>
          <p:cNvSpPr txBox="1"/>
          <p:nvPr/>
        </p:nvSpPr>
        <p:spPr>
          <a:xfrm>
            <a:off x="1105867" y="23731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Source text</a:t>
            </a:r>
            <a:endParaRPr sz="2400">
              <a:solidFill>
                <a:srgbClr val="003C46"/>
              </a:solidFill>
              <a:latin typeface="Lexend Deca"/>
              <a:ea typeface="Lexend Deca"/>
              <a:cs typeface="Lexend Deca"/>
              <a:sym typeface="Lexend Deca"/>
            </a:endParaRPr>
          </a:p>
        </p:txBody>
      </p:sp>
      <p:sp>
        <p:nvSpPr>
          <p:cNvPr id="310" name="Google Shape;310;p45"/>
          <p:cNvSpPr txBox="1"/>
          <p:nvPr/>
        </p:nvSpPr>
        <p:spPr>
          <a:xfrm>
            <a:off x="1105867" y="2951733"/>
            <a:ext cx="4583600" cy="2310000"/>
          </a:xfrm>
          <a:prstGeom prst="rect">
            <a:avLst/>
          </a:prstGeom>
          <a:noFill/>
          <a:ln>
            <a:noFill/>
          </a:ln>
        </p:spPr>
        <p:txBody>
          <a:bodyPr spcFirstLastPara="1" wrap="square" lIns="0" tIns="0" rIns="0" bIns="0" anchor="t" anchorCtr="0">
            <a:noAutofit/>
          </a:bodyPr>
          <a:lstStyle/>
          <a:p>
            <a:pPr>
              <a:lnSpc>
                <a:spcPct val="115000"/>
              </a:lnSpc>
            </a:pPr>
            <a:r>
              <a:rPr lang="en" sz="1067" b="1">
                <a:solidFill>
                  <a:schemeClr val="dk2"/>
                </a:solidFill>
                <a:latin typeface="Open Sans"/>
                <a:ea typeface="Open Sans"/>
                <a:cs typeface="Open Sans"/>
                <a:sym typeface="Open Sans"/>
              </a:rPr>
              <a:t>A Natural Setting: A History of Exploration and Settlement in Yosemite Valley</a:t>
            </a:r>
            <a:endParaRPr sz="1067" b="1">
              <a:solidFill>
                <a:schemeClr val="dk2"/>
              </a:solidFill>
              <a:latin typeface="Open Sans"/>
              <a:ea typeface="Open Sans"/>
              <a:cs typeface="Open Sans"/>
              <a:sym typeface="Open Sans"/>
            </a:endParaRPr>
          </a:p>
          <a:p>
            <a:pPr>
              <a:lnSpc>
                <a:spcPct val="115000"/>
              </a:lnSpc>
            </a:pPr>
            <a:endParaRPr sz="1067">
              <a:solidFill>
                <a:schemeClr val="dk2"/>
              </a:solidFill>
              <a:latin typeface="Open Sans"/>
              <a:ea typeface="Open Sans"/>
              <a:cs typeface="Open Sans"/>
              <a:sym typeface="Open Sans"/>
            </a:endParaRPr>
          </a:p>
          <a:p>
            <a:pPr>
              <a:lnSpc>
                <a:spcPct val="115000"/>
              </a:lnSpc>
              <a:buClr>
                <a:schemeClr val="dk1"/>
              </a:buClr>
              <a:buSzPts val="1100"/>
            </a:pPr>
            <a:r>
              <a:rPr lang="en" sz="1067">
                <a:solidFill>
                  <a:srgbClr val="575757"/>
                </a:solidFill>
                <a:latin typeface="Open Sans"/>
                <a:ea typeface="Open Sans"/>
                <a:cs typeface="Open Sans"/>
                <a:sym typeface="Open Sans"/>
              </a:rPr>
              <a:t>Since its first discovery by non-indigenous people in the mid-nineteenth century, Yosemite Valley has held a special, even religious, hold on the American conscience because its beauty makes it an incomparable valley and one of the grandest of all special temples of Nature. While Yosemite holds a special grip on the western mind, perceptions about the Valley have evolved over time due to changing politics, migration patterns and environmental concerns as man has become more attuned to his relationship and impact on nature.</a:t>
            </a:r>
            <a:endParaRPr sz="1067">
              <a:solidFill>
                <a:srgbClr val="575757"/>
              </a:solidFill>
              <a:latin typeface="Open Sans"/>
              <a:ea typeface="Open Sans"/>
              <a:cs typeface="Open Sans"/>
              <a:sym typeface="Open Sans"/>
            </a:endParaRPr>
          </a:p>
          <a:p>
            <a:pPr>
              <a:lnSpc>
                <a:spcPct val="115000"/>
              </a:lnSpc>
              <a:buClr>
                <a:schemeClr val="dk1"/>
              </a:buClr>
              <a:buSzPts val="1100"/>
            </a:pPr>
            <a:endParaRPr sz="1467">
              <a:solidFill>
                <a:schemeClr val="dk1"/>
              </a:solidFill>
            </a:endParaRPr>
          </a:p>
          <a:p>
            <a:pPr>
              <a:lnSpc>
                <a:spcPct val="115000"/>
              </a:lnSpc>
              <a:buClr>
                <a:schemeClr val="dk1"/>
              </a:buClr>
              <a:buSzPts val="1100"/>
            </a:pPr>
            <a:endParaRPr sz="1067">
              <a:solidFill>
                <a:schemeClr val="dk2"/>
              </a:solidFill>
              <a:latin typeface="Open Sans"/>
              <a:ea typeface="Open Sans"/>
              <a:cs typeface="Open Sans"/>
              <a:sym typeface="Open Sans"/>
            </a:endParaRPr>
          </a:p>
          <a:p>
            <a:pPr>
              <a:lnSpc>
                <a:spcPct val="115000"/>
              </a:lnSpc>
              <a:buClr>
                <a:schemeClr val="dk1"/>
              </a:buClr>
              <a:buSzPts val="1100"/>
            </a:pPr>
            <a:endParaRPr sz="1467">
              <a:solidFill>
                <a:schemeClr val="dk1"/>
              </a:solidFill>
            </a:endParaRPr>
          </a:p>
          <a:p>
            <a:pPr>
              <a:lnSpc>
                <a:spcPct val="115000"/>
              </a:lnSpc>
              <a:buClr>
                <a:schemeClr val="dk1"/>
              </a:buClr>
              <a:buSzPts val="1100"/>
            </a:pPr>
            <a:endParaRPr sz="1067">
              <a:solidFill>
                <a:schemeClr val="dk2"/>
              </a:solidFill>
              <a:latin typeface="Open Sans"/>
              <a:ea typeface="Open Sans"/>
              <a:cs typeface="Open Sans"/>
              <a:sym typeface="Open Sans"/>
            </a:endParaRPr>
          </a:p>
          <a:p>
            <a:pPr>
              <a:lnSpc>
                <a:spcPct val="115000"/>
              </a:lnSpc>
              <a:buClr>
                <a:schemeClr val="dk1"/>
              </a:buClr>
              <a:buSzPts val="1100"/>
            </a:pPr>
            <a:endParaRPr sz="1467">
              <a:solidFill>
                <a:schemeClr val="dk1"/>
              </a:solidFill>
            </a:endParaRPr>
          </a:p>
          <a:p>
            <a:pPr>
              <a:lnSpc>
                <a:spcPct val="115000"/>
              </a:lnSpc>
            </a:pPr>
            <a:endParaRPr sz="1067">
              <a:solidFill>
                <a:schemeClr val="dk2"/>
              </a:solidFill>
              <a:latin typeface="Open Sans"/>
              <a:ea typeface="Open Sans"/>
              <a:cs typeface="Open Sans"/>
              <a:sym typeface="Open Sans"/>
            </a:endParaRPr>
          </a:p>
        </p:txBody>
      </p:sp>
      <p:sp>
        <p:nvSpPr>
          <p:cNvPr id="311" name="Google Shape;311;p45"/>
          <p:cNvSpPr txBox="1"/>
          <p:nvPr/>
        </p:nvSpPr>
        <p:spPr>
          <a:xfrm>
            <a:off x="6488700" y="2951733"/>
            <a:ext cx="4583600" cy="2692800"/>
          </a:xfrm>
          <a:prstGeom prst="rect">
            <a:avLst/>
          </a:prstGeom>
          <a:noFill/>
          <a:ln>
            <a:noFill/>
          </a:ln>
        </p:spPr>
        <p:txBody>
          <a:bodyPr spcFirstLastPara="1" wrap="square" lIns="0" tIns="0" rIns="0" bIns="0" anchor="t" anchorCtr="0">
            <a:noAutofit/>
          </a:bodyPr>
          <a:lstStyle/>
          <a:p>
            <a:pPr>
              <a:lnSpc>
                <a:spcPct val="115000"/>
              </a:lnSpc>
              <a:buClr>
                <a:schemeClr val="dk1"/>
              </a:buClr>
              <a:buSzPts val="1100"/>
            </a:pPr>
            <a:r>
              <a:rPr lang="en" sz="1067" b="1" dirty="0">
                <a:solidFill>
                  <a:srgbClr val="575757"/>
                </a:solidFill>
                <a:latin typeface="Open Sans"/>
                <a:ea typeface="Open Sans"/>
                <a:cs typeface="Open Sans"/>
                <a:sym typeface="Open Sans"/>
              </a:rPr>
              <a:t>An Untouched View A History of Settlement and Change in Yosemite Valley</a:t>
            </a:r>
            <a:endParaRPr sz="1067" b="1" dirty="0">
              <a:solidFill>
                <a:srgbClr val="575757"/>
              </a:solidFill>
              <a:latin typeface="Open Sans"/>
              <a:ea typeface="Open Sans"/>
              <a:cs typeface="Open Sans"/>
              <a:sym typeface="Open Sans"/>
            </a:endParaRPr>
          </a:p>
          <a:p>
            <a:pPr>
              <a:lnSpc>
                <a:spcPct val="115000"/>
              </a:lnSpc>
              <a:buClr>
                <a:schemeClr val="dk1"/>
              </a:buClr>
              <a:buSzPts val="1100"/>
            </a:pPr>
            <a:endParaRPr sz="1067" b="1" dirty="0">
              <a:solidFill>
                <a:srgbClr val="575757"/>
              </a:solidFill>
              <a:latin typeface="Open Sans"/>
              <a:ea typeface="Open Sans"/>
              <a:cs typeface="Open Sans"/>
              <a:sym typeface="Open Sans"/>
            </a:endParaRPr>
          </a:p>
          <a:p>
            <a:pPr>
              <a:lnSpc>
                <a:spcPct val="115000"/>
              </a:lnSpc>
              <a:buClr>
                <a:schemeClr val="dk1"/>
              </a:buClr>
              <a:buSzPts val="1100"/>
            </a:pPr>
            <a:r>
              <a:rPr lang="en" sz="1067" dirty="0">
                <a:solidFill>
                  <a:srgbClr val="FF0000"/>
                </a:solidFill>
                <a:highlight>
                  <a:srgbClr val="E6B8AF"/>
                </a:highlight>
                <a:latin typeface="Open Sans"/>
                <a:ea typeface="Open Sans"/>
                <a:cs typeface="Open Sans"/>
                <a:sym typeface="Open Sans"/>
              </a:rPr>
              <a:t>The first non-natives to see Yosemite Valley were probably </a:t>
            </a:r>
            <a:br>
              <a:rPr lang="en" sz="1067" dirty="0">
                <a:solidFill>
                  <a:srgbClr val="FF0000"/>
                </a:solidFill>
                <a:highlight>
                  <a:srgbClr val="E6B8AF"/>
                </a:highlight>
                <a:latin typeface="Open Sans"/>
                <a:ea typeface="Open Sans"/>
                <a:cs typeface="Open Sans"/>
                <a:sym typeface="Open Sans"/>
              </a:rPr>
            </a:br>
            <a:r>
              <a:rPr lang="en" sz="1067" dirty="0">
                <a:solidFill>
                  <a:srgbClr val="FF0000"/>
                </a:solidFill>
                <a:highlight>
                  <a:srgbClr val="E6B8AF"/>
                </a:highlight>
                <a:latin typeface="Open Sans"/>
                <a:ea typeface="Open Sans"/>
                <a:cs typeface="Open Sans"/>
                <a:sym typeface="Open Sans"/>
              </a:rPr>
              <a:t>members of the</a:t>
            </a:r>
            <a:r>
              <a:rPr lang="en" sz="1067" dirty="0">
                <a:solidFill>
                  <a:srgbClr val="FF0000"/>
                </a:solidFill>
                <a:latin typeface="Open Sans"/>
                <a:ea typeface="Open Sans"/>
                <a:cs typeface="Open Sans"/>
                <a:sym typeface="Open Sans"/>
              </a:rPr>
              <a:t> </a:t>
            </a:r>
            <a:r>
              <a:rPr lang="en" sz="1067" dirty="0">
                <a:solidFill>
                  <a:srgbClr val="575757"/>
                </a:solidFill>
                <a:latin typeface="Open Sans"/>
                <a:ea typeface="Open Sans"/>
                <a:cs typeface="Open Sans"/>
                <a:sym typeface="Open Sans"/>
              </a:rPr>
              <a:t>mid-nineteenth century Joseph Walker Party, who crossed </a:t>
            </a:r>
            <a:r>
              <a:rPr lang="en" sz="1067" dirty="0">
                <a:solidFill>
                  <a:srgbClr val="00B050"/>
                </a:solidFill>
                <a:highlight>
                  <a:srgbClr val="D9D9D9"/>
                </a:highlight>
                <a:latin typeface="Open Sans"/>
                <a:ea typeface="Open Sans"/>
                <a:cs typeface="Open Sans"/>
                <a:sym typeface="Open Sans"/>
              </a:rPr>
              <a:t>the Sierra Nevada from East to West. The first descriptions </a:t>
            </a:r>
            <a:br>
              <a:rPr lang="en" sz="1067" dirty="0">
                <a:solidFill>
                  <a:srgbClr val="00B050"/>
                </a:solidFill>
                <a:highlight>
                  <a:srgbClr val="D9D9D9"/>
                </a:highlight>
                <a:latin typeface="Open Sans"/>
                <a:ea typeface="Open Sans"/>
                <a:cs typeface="Open Sans"/>
                <a:sym typeface="Open Sans"/>
              </a:rPr>
            </a:br>
            <a:r>
              <a:rPr lang="en" sz="1067" dirty="0">
                <a:solidFill>
                  <a:srgbClr val="00B050"/>
                </a:solidFill>
                <a:highlight>
                  <a:srgbClr val="D9D9D9"/>
                </a:highlight>
                <a:latin typeface="Open Sans"/>
                <a:ea typeface="Open Sans"/>
                <a:cs typeface="Open Sans"/>
                <a:sym typeface="Open Sans"/>
              </a:rPr>
              <a:t>of Yosemite came almost 20 years later</a:t>
            </a:r>
            <a:r>
              <a:rPr lang="en" sz="1067" dirty="0">
                <a:solidFill>
                  <a:srgbClr val="575757"/>
                </a:solidFill>
                <a:highlight>
                  <a:srgbClr val="D9D9D9"/>
                </a:highlight>
                <a:latin typeface="Open Sans"/>
                <a:ea typeface="Open Sans"/>
                <a:cs typeface="Open Sans"/>
                <a:sym typeface="Open Sans"/>
              </a:rPr>
              <a:t>.</a:t>
            </a:r>
            <a:r>
              <a:rPr lang="en" sz="1067" dirty="0">
                <a:solidFill>
                  <a:srgbClr val="575757"/>
                </a:solidFill>
                <a:latin typeface="Open Sans"/>
                <a:ea typeface="Open Sans"/>
                <a:cs typeface="Open Sans"/>
                <a:sym typeface="Open Sans"/>
              </a:rPr>
              <a:t> From the start, the valley </a:t>
            </a:r>
            <a:br>
              <a:rPr lang="en" sz="1067" dirty="0">
                <a:solidFill>
                  <a:srgbClr val="575757"/>
                </a:solidFill>
                <a:latin typeface="Open Sans"/>
                <a:ea typeface="Open Sans"/>
                <a:cs typeface="Open Sans"/>
                <a:sym typeface="Open Sans"/>
              </a:rPr>
            </a:br>
            <a:r>
              <a:rPr lang="en" sz="1067" dirty="0">
                <a:solidFill>
                  <a:srgbClr val="575757"/>
                </a:solidFill>
                <a:latin typeface="Open Sans"/>
                <a:ea typeface="Open Sans"/>
                <a:cs typeface="Open Sans"/>
                <a:sym typeface="Open Sans"/>
              </a:rPr>
              <a:t>has been </a:t>
            </a:r>
            <a:r>
              <a:rPr lang="en" sz="1067" dirty="0">
                <a:solidFill>
                  <a:srgbClr val="00B050"/>
                </a:solidFill>
                <a:highlight>
                  <a:srgbClr val="D9D9D9"/>
                </a:highlight>
                <a:latin typeface="Open Sans"/>
                <a:ea typeface="Open Sans"/>
                <a:cs typeface="Open Sans"/>
                <a:sym typeface="Open Sans"/>
              </a:rPr>
              <a:t>renowned for its natural beauty, and</a:t>
            </a:r>
            <a:r>
              <a:rPr lang="en" sz="1067" dirty="0">
                <a:solidFill>
                  <a:srgbClr val="00B050"/>
                </a:solidFill>
                <a:latin typeface="Open Sans"/>
                <a:ea typeface="Open Sans"/>
                <a:cs typeface="Open Sans"/>
                <a:sym typeface="Open Sans"/>
              </a:rPr>
              <a:t> highly </a:t>
            </a:r>
            <a:r>
              <a:rPr lang="en" sz="1067" dirty="0">
                <a:solidFill>
                  <a:srgbClr val="00B050"/>
                </a:solidFill>
                <a:highlight>
                  <a:srgbClr val="D9D9D9"/>
                </a:highlight>
                <a:latin typeface="Open Sans"/>
                <a:ea typeface="Open Sans"/>
                <a:cs typeface="Open Sans"/>
                <a:sym typeface="Open Sans"/>
              </a:rPr>
              <a:t>regarded</a:t>
            </a:r>
            <a:r>
              <a:rPr lang="en" sz="1067" dirty="0">
                <a:solidFill>
                  <a:srgbClr val="00B050"/>
                </a:solidFill>
                <a:highlight>
                  <a:srgbClr val="EFEFEF"/>
                </a:highlight>
                <a:latin typeface="Open Sans"/>
                <a:ea typeface="Open Sans"/>
                <a:cs typeface="Open Sans"/>
                <a:sym typeface="Open Sans"/>
              </a:rPr>
              <a:t> </a:t>
            </a:r>
            <a:br>
              <a:rPr lang="en" sz="1067" dirty="0">
                <a:solidFill>
                  <a:srgbClr val="00B050"/>
                </a:solidFill>
                <a:highlight>
                  <a:srgbClr val="B7B7B7"/>
                </a:highlight>
                <a:latin typeface="Open Sans"/>
                <a:ea typeface="Open Sans"/>
                <a:cs typeface="Open Sans"/>
                <a:sym typeface="Open Sans"/>
              </a:rPr>
            </a:br>
            <a:r>
              <a:rPr lang="en" sz="1067" dirty="0">
                <a:solidFill>
                  <a:srgbClr val="00B050"/>
                </a:solidFill>
                <a:highlight>
                  <a:srgbClr val="D9D9D9"/>
                </a:highlight>
                <a:latin typeface="Open Sans"/>
                <a:ea typeface="Open Sans"/>
                <a:cs typeface="Open Sans"/>
                <a:sym typeface="Open Sans"/>
              </a:rPr>
              <a:t>as </a:t>
            </a:r>
            <a:r>
              <a:rPr lang="en" sz="1067" dirty="0">
                <a:solidFill>
                  <a:srgbClr val="00B050"/>
                </a:solidFill>
                <a:latin typeface="Open Sans"/>
                <a:ea typeface="Open Sans"/>
                <a:cs typeface="Open Sans"/>
                <a:sym typeface="Open Sans"/>
              </a:rPr>
              <a:t>he</a:t>
            </a:r>
            <a:r>
              <a:rPr lang="en" sz="1067" dirty="0">
                <a:solidFill>
                  <a:srgbClr val="00B050"/>
                </a:solidFill>
                <a:highlight>
                  <a:srgbClr val="D9D9D9"/>
                </a:highlight>
                <a:latin typeface="Open Sans"/>
                <a:ea typeface="Open Sans"/>
                <a:cs typeface="Open Sans"/>
                <a:sym typeface="Open Sans"/>
              </a:rPr>
              <a:t> center-piece of Yosemite National Park, attracting visitors from around the world</a:t>
            </a:r>
            <a:r>
              <a:rPr lang="en" sz="1067" dirty="0">
                <a:solidFill>
                  <a:srgbClr val="575757"/>
                </a:solidFill>
                <a:highlight>
                  <a:srgbClr val="D9D9D9"/>
                </a:highlight>
                <a:latin typeface="Open Sans"/>
                <a:ea typeface="Open Sans"/>
                <a:cs typeface="Open Sans"/>
                <a:sym typeface="Open Sans"/>
              </a:rPr>
              <a:t>. </a:t>
            </a:r>
            <a:r>
              <a:rPr lang="en" sz="1067" dirty="0">
                <a:solidFill>
                  <a:srgbClr val="002060"/>
                </a:solidFill>
                <a:highlight>
                  <a:srgbClr val="0DFFAD"/>
                </a:highlight>
                <a:latin typeface="Open Sans"/>
                <a:ea typeface="Open Sans"/>
                <a:cs typeface="Open Sans"/>
                <a:sym typeface="Open Sans"/>
              </a:rPr>
              <a:t>While Yosemite</a:t>
            </a:r>
            <a:r>
              <a:rPr lang="en" sz="1067" dirty="0">
                <a:solidFill>
                  <a:srgbClr val="002060"/>
                </a:solidFill>
                <a:latin typeface="Open Sans"/>
                <a:ea typeface="Open Sans"/>
                <a:cs typeface="Open Sans"/>
                <a:sym typeface="Open Sans"/>
              </a:rPr>
              <a:t> </a:t>
            </a:r>
            <a:r>
              <a:rPr lang="en" sz="1067" dirty="0">
                <a:solidFill>
                  <a:srgbClr val="575757"/>
                </a:solidFill>
                <a:latin typeface="Open Sans"/>
                <a:ea typeface="Open Sans"/>
                <a:cs typeface="Open Sans"/>
                <a:sym typeface="Open Sans"/>
              </a:rPr>
              <a:t>holds </a:t>
            </a:r>
            <a:r>
              <a:rPr lang="en" sz="1067" dirty="0">
                <a:solidFill>
                  <a:srgbClr val="002060"/>
                </a:solidFill>
                <a:highlight>
                  <a:srgbClr val="0DFFAD"/>
                </a:highlight>
                <a:latin typeface="Open Sans"/>
                <a:ea typeface="Open Sans"/>
                <a:cs typeface="Open Sans"/>
                <a:sym typeface="Open Sans"/>
              </a:rPr>
              <a:t>a special grip on the </a:t>
            </a:r>
            <a:br>
              <a:rPr lang="en" sz="1067" dirty="0">
                <a:solidFill>
                  <a:srgbClr val="002060"/>
                </a:solidFill>
                <a:highlight>
                  <a:srgbClr val="0DFFAD"/>
                </a:highlight>
                <a:latin typeface="Open Sans"/>
                <a:ea typeface="Open Sans"/>
                <a:cs typeface="Open Sans"/>
                <a:sym typeface="Open Sans"/>
              </a:rPr>
            </a:br>
            <a:r>
              <a:rPr lang="en" sz="1067" dirty="0">
                <a:solidFill>
                  <a:srgbClr val="002060"/>
                </a:solidFill>
                <a:highlight>
                  <a:srgbClr val="0DFFAD"/>
                </a:highlight>
                <a:latin typeface="Open Sans"/>
                <a:ea typeface="Open Sans"/>
                <a:cs typeface="Open Sans"/>
                <a:sym typeface="Open Sans"/>
              </a:rPr>
              <a:t>western mind, perceptions about the Valley have evolved over time due to changing politics, migration patterns and environmental concerns as man has become more attuned to</a:t>
            </a:r>
            <a:r>
              <a:rPr lang="en" sz="1067" dirty="0">
                <a:solidFill>
                  <a:srgbClr val="002060"/>
                </a:solidFill>
                <a:latin typeface="Open Sans"/>
                <a:ea typeface="Open Sans"/>
                <a:cs typeface="Open Sans"/>
                <a:sym typeface="Open Sans"/>
              </a:rPr>
              <a:t> </a:t>
            </a:r>
            <a:r>
              <a:rPr lang="en" sz="1067" dirty="0">
                <a:solidFill>
                  <a:srgbClr val="575757"/>
                </a:solidFill>
                <a:latin typeface="Open Sans"/>
                <a:ea typeface="Open Sans"/>
                <a:cs typeface="Open Sans"/>
                <a:sym typeface="Open Sans"/>
              </a:rPr>
              <a:t>their </a:t>
            </a:r>
            <a:r>
              <a:rPr lang="en" sz="1067" dirty="0">
                <a:solidFill>
                  <a:srgbClr val="002060"/>
                </a:solidFill>
                <a:highlight>
                  <a:srgbClr val="0DFFAD"/>
                </a:highlight>
                <a:latin typeface="Open Sans"/>
                <a:ea typeface="Open Sans"/>
                <a:cs typeface="Open Sans"/>
                <a:sym typeface="Open Sans"/>
              </a:rPr>
              <a:t>relationship and impact on nature.</a:t>
            </a:r>
            <a:endParaRPr sz="1067" dirty="0">
              <a:solidFill>
                <a:srgbClr val="002060"/>
              </a:solidFill>
              <a:highlight>
                <a:srgbClr val="0DFFAD"/>
              </a:highlight>
              <a:latin typeface="Open Sans"/>
              <a:ea typeface="Open Sans"/>
              <a:cs typeface="Open Sans"/>
              <a:sym typeface="Open Sans"/>
            </a:endParaRPr>
          </a:p>
          <a:p>
            <a:pPr>
              <a:lnSpc>
                <a:spcPct val="115000"/>
              </a:lnSpc>
              <a:buClr>
                <a:schemeClr val="dk1"/>
              </a:buClr>
              <a:buSzPts val="1100"/>
            </a:pPr>
            <a:endParaRPr sz="1467" dirty="0">
              <a:solidFill>
                <a:schemeClr val="dk1"/>
              </a:solidFill>
            </a:endParaRPr>
          </a:p>
          <a:p>
            <a:pPr>
              <a:lnSpc>
                <a:spcPct val="115000"/>
              </a:lnSpc>
              <a:buClr>
                <a:schemeClr val="dk1"/>
              </a:buClr>
              <a:buSzPts val="1100"/>
            </a:pPr>
            <a:endParaRPr sz="1067" dirty="0">
              <a:solidFill>
                <a:schemeClr val="dk2"/>
              </a:solidFill>
              <a:highlight>
                <a:srgbClr val="F4CCCC"/>
              </a:highlight>
              <a:latin typeface="Open Sans"/>
              <a:ea typeface="Open Sans"/>
              <a:cs typeface="Open Sans"/>
              <a:sym typeface="Open Sans"/>
            </a:endParaRPr>
          </a:p>
          <a:p>
            <a:pPr>
              <a:lnSpc>
                <a:spcPct val="115000"/>
              </a:lnSpc>
              <a:buClr>
                <a:schemeClr val="dk1"/>
              </a:buClr>
              <a:buSzPts val="1100"/>
            </a:pPr>
            <a:endParaRPr sz="1467" dirty="0">
              <a:solidFill>
                <a:schemeClr val="dk1"/>
              </a:solidFill>
            </a:endParaRPr>
          </a:p>
          <a:p>
            <a:pPr>
              <a:lnSpc>
                <a:spcPct val="115000"/>
              </a:lnSpc>
              <a:buClr>
                <a:schemeClr val="dk1"/>
              </a:buClr>
              <a:buSzPts val="1100"/>
            </a:pPr>
            <a:endParaRPr sz="1067" dirty="0">
              <a:solidFill>
                <a:schemeClr val="dk2"/>
              </a:solidFill>
              <a:latin typeface="Open Sans"/>
              <a:ea typeface="Open Sans"/>
              <a:cs typeface="Open Sans"/>
              <a:sym typeface="Open Sans"/>
            </a:endParaRPr>
          </a:p>
          <a:p>
            <a:pPr>
              <a:lnSpc>
                <a:spcPct val="115000"/>
              </a:lnSpc>
              <a:buClr>
                <a:schemeClr val="dk1"/>
              </a:buClr>
              <a:buSzPts val="1100"/>
            </a:pPr>
            <a:endParaRPr sz="1467" dirty="0">
              <a:solidFill>
                <a:schemeClr val="dk1"/>
              </a:solidFill>
            </a:endParaRPr>
          </a:p>
          <a:p>
            <a:pPr>
              <a:lnSpc>
                <a:spcPct val="115000"/>
              </a:lnSpc>
            </a:pPr>
            <a:endParaRPr sz="1067" dirty="0">
              <a:solidFill>
                <a:schemeClr val="dk2"/>
              </a:solidFill>
              <a:highlight>
                <a:srgbClr val="F4CCCC"/>
              </a:highlight>
              <a:latin typeface="Open Sans"/>
              <a:ea typeface="Open Sans"/>
              <a:cs typeface="Open Sans"/>
              <a:sym typeface="Open Sans"/>
            </a:endParaRPr>
          </a:p>
        </p:txBody>
      </p:sp>
      <p:pic>
        <p:nvPicPr>
          <p:cNvPr id="312" name="Google Shape;312;p45"/>
          <p:cNvPicPr preferRelativeResize="0"/>
          <p:nvPr/>
        </p:nvPicPr>
        <p:blipFill rotWithShape="1">
          <a:blip r:embed="rId4">
            <a:alphaModFix/>
          </a:blip>
          <a:srcRect r="81450" b="67181"/>
          <a:stretch/>
        </p:blipFill>
        <p:spPr>
          <a:xfrm>
            <a:off x="0" y="0"/>
            <a:ext cx="2261565" cy="2250701"/>
          </a:xfrm>
          <a:prstGeom prst="rect">
            <a:avLst/>
          </a:prstGeom>
          <a:noFill/>
          <a:ln>
            <a:noFill/>
          </a:ln>
        </p:spPr>
      </p:pic>
      <p:sp>
        <p:nvSpPr>
          <p:cNvPr id="313" name="Google Shape;313;p45">
            <a:hlinkClick r:id="" action="ppaction://noaction"/>
          </p:cNvPr>
          <p:cNvSpPr/>
          <p:nvPr/>
        </p:nvSpPr>
        <p:spPr>
          <a:xfrm>
            <a:off x="10971428" y="5991300"/>
            <a:ext cx="465600" cy="406400"/>
          </a:xfrm>
          <a:prstGeom prst="curvedLeftArrow">
            <a:avLst>
              <a:gd name="adj1" fmla="val 25000"/>
              <a:gd name="adj2" fmla="val 50000"/>
              <a:gd name="adj3" fmla="val 25000"/>
            </a:avLst>
          </a:prstGeom>
          <a:solidFill>
            <a:srgbClr val="0DFFA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0"/>
          <p:cNvPicPr preferRelativeResize="0"/>
          <p:nvPr/>
        </p:nvPicPr>
        <p:blipFill rotWithShape="1">
          <a:blip r:embed="rId3">
            <a:alphaModFix/>
          </a:blip>
          <a:srcRect l="13413" t="13406" r="13406" b="13413"/>
          <a:stretch/>
        </p:blipFill>
        <p:spPr>
          <a:xfrm>
            <a:off x="9999534" y="249655"/>
            <a:ext cx="1759321" cy="777599"/>
          </a:xfrm>
          <a:prstGeom prst="rect">
            <a:avLst/>
          </a:prstGeom>
          <a:noFill/>
          <a:ln>
            <a:noFill/>
          </a:ln>
        </p:spPr>
      </p:pic>
      <p:sp>
        <p:nvSpPr>
          <p:cNvPr id="391" name="Google Shape;391;p50"/>
          <p:cNvSpPr txBox="1"/>
          <p:nvPr/>
        </p:nvSpPr>
        <p:spPr>
          <a:xfrm>
            <a:off x="369616" y="6361333"/>
            <a:ext cx="2674000" cy="310000"/>
          </a:xfrm>
          <a:prstGeom prst="rect">
            <a:avLst/>
          </a:prstGeom>
          <a:noFill/>
          <a:ln>
            <a:noFill/>
          </a:ln>
        </p:spPr>
        <p:txBody>
          <a:bodyPr spcFirstLastPara="1" wrap="square" lIns="121900" tIns="60933" rIns="121900" bIns="60933" anchor="b" anchorCtr="0">
            <a:noAutofit/>
          </a:bodyPr>
          <a:lstStyle/>
          <a:p>
            <a:pPr>
              <a:buClr>
                <a:srgbClr val="FFFFFF"/>
              </a:buClr>
            </a:pPr>
            <a:r>
              <a:rPr lang="en" sz="800">
                <a:solidFill>
                  <a:srgbClr val="666666"/>
                </a:solidFill>
                <a:latin typeface="Open Sans"/>
                <a:ea typeface="Open Sans"/>
                <a:cs typeface="Open Sans"/>
                <a:sym typeface="Open Sans"/>
              </a:rPr>
              <a:t>© 2021 Turnitin LLC. All rights reserved.</a:t>
            </a:r>
            <a:endParaRPr sz="800">
              <a:solidFill>
                <a:srgbClr val="666666"/>
              </a:solidFill>
              <a:latin typeface="Open Sans"/>
              <a:ea typeface="Open Sans"/>
              <a:cs typeface="Open Sans"/>
              <a:sym typeface="Open Sans"/>
            </a:endParaRPr>
          </a:p>
        </p:txBody>
      </p:sp>
      <p:sp>
        <p:nvSpPr>
          <p:cNvPr id="392" name="Google Shape;392;p50"/>
          <p:cNvSpPr txBox="1"/>
          <p:nvPr/>
        </p:nvSpPr>
        <p:spPr>
          <a:xfrm>
            <a:off x="2635200" y="809033"/>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3800" dirty="0">
                <a:solidFill>
                  <a:srgbClr val="003842"/>
                </a:solidFill>
                <a:latin typeface="Lexend Deca"/>
                <a:ea typeface="Lexend Deca"/>
                <a:cs typeface="Lexend Deca"/>
                <a:sym typeface="Lexend Deca"/>
              </a:rPr>
              <a:t>#4 Aggregator</a:t>
            </a:r>
            <a:endParaRPr sz="3800" dirty="0">
              <a:solidFill>
                <a:srgbClr val="003842"/>
              </a:solidFill>
              <a:latin typeface="Lexend Deca"/>
              <a:ea typeface="Lexend Deca"/>
              <a:cs typeface="Lexend Deca"/>
              <a:sym typeface="Lexend Deca"/>
            </a:endParaRPr>
          </a:p>
          <a:p>
            <a:pPr>
              <a:lnSpc>
                <a:spcPct val="115000"/>
              </a:lnSpc>
              <a:spcBef>
                <a:spcPts val="667"/>
              </a:spcBef>
            </a:pPr>
            <a:endParaRPr sz="1467" dirty="0">
              <a:solidFill>
                <a:schemeClr val="dk1"/>
              </a:solidFill>
            </a:endParaRPr>
          </a:p>
          <a:p>
            <a:pPr>
              <a:lnSpc>
                <a:spcPct val="115000"/>
              </a:lnSpc>
            </a:pPr>
            <a:endParaRPr sz="3333" dirty="0">
              <a:solidFill>
                <a:srgbClr val="003C46"/>
              </a:solidFill>
              <a:latin typeface="Lexend Deca"/>
              <a:ea typeface="Lexend Deca"/>
              <a:cs typeface="Lexend Deca"/>
              <a:sym typeface="Lexend Deca"/>
            </a:endParaRPr>
          </a:p>
        </p:txBody>
      </p:sp>
      <p:sp>
        <p:nvSpPr>
          <p:cNvPr id="393" name="Google Shape;393;p50"/>
          <p:cNvSpPr txBox="1"/>
          <p:nvPr/>
        </p:nvSpPr>
        <p:spPr>
          <a:xfrm>
            <a:off x="2647200" y="1440233"/>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1733">
                <a:solidFill>
                  <a:srgbClr val="575757"/>
                </a:solidFill>
                <a:latin typeface="Open Sans"/>
                <a:ea typeface="Open Sans"/>
                <a:cs typeface="Open Sans"/>
                <a:sym typeface="Open Sans"/>
              </a:rPr>
              <a:t>Includes proper citation to sources but the paper</a:t>
            </a:r>
            <a:endParaRPr sz="1733">
              <a:solidFill>
                <a:srgbClr val="575757"/>
              </a:solidFill>
              <a:latin typeface="Open Sans"/>
              <a:ea typeface="Open Sans"/>
              <a:cs typeface="Open Sans"/>
              <a:sym typeface="Open Sans"/>
            </a:endParaRPr>
          </a:p>
          <a:p>
            <a:pPr>
              <a:lnSpc>
                <a:spcPct val="115000"/>
              </a:lnSpc>
            </a:pPr>
            <a:r>
              <a:rPr lang="en" sz="1733">
                <a:solidFill>
                  <a:srgbClr val="575757"/>
                </a:solidFill>
                <a:latin typeface="Open Sans"/>
                <a:ea typeface="Open Sans"/>
                <a:cs typeface="Open Sans"/>
                <a:sym typeface="Open Sans"/>
              </a:rPr>
              <a:t>contains almost no original work</a:t>
            </a:r>
            <a:endParaRPr sz="1733">
              <a:solidFill>
                <a:srgbClr val="575757"/>
              </a:solidFill>
              <a:latin typeface="Open Sans"/>
              <a:ea typeface="Open Sans"/>
              <a:cs typeface="Open Sans"/>
              <a:sym typeface="Open Sans"/>
            </a:endParaRPr>
          </a:p>
          <a:p>
            <a:pPr>
              <a:lnSpc>
                <a:spcPct val="115000"/>
              </a:lnSpc>
            </a:pPr>
            <a:endParaRPr sz="1467" b="1">
              <a:solidFill>
                <a:schemeClr val="dk1"/>
              </a:solidFill>
            </a:endParaRPr>
          </a:p>
          <a:p>
            <a:pPr>
              <a:lnSpc>
                <a:spcPct val="115000"/>
              </a:lnSpc>
            </a:pPr>
            <a:endParaRPr sz="3800">
              <a:solidFill>
                <a:srgbClr val="003842"/>
              </a:solidFill>
              <a:latin typeface="Lexend Deca"/>
              <a:ea typeface="Lexend Deca"/>
              <a:cs typeface="Lexend Deca"/>
              <a:sym typeface="Lexend Deca"/>
            </a:endParaRPr>
          </a:p>
          <a:p>
            <a:pPr>
              <a:lnSpc>
                <a:spcPct val="115000"/>
              </a:lnSpc>
              <a:spcBef>
                <a:spcPts val="667"/>
              </a:spcBef>
            </a:pPr>
            <a:endParaRPr sz="1467">
              <a:solidFill>
                <a:schemeClr val="dk1"/>
              </a:solidFill>
            </a:endParaRPr>
          </a:p>
          <a:p>
            <a:pPr>
              <a:lnSpc>
                <a:spcPct val="115000"/>
              </a:lnSpc>
            </a:pPr>
            <a:endParaRPr sz="3333">
              <a:solidFill>
                <a:srgbClr val="003C46"/>
              </a:solidFill>
              <a:latin typeface="Lexend Deca"/>
              <a:ea typeface="Lexend Deca"/>
              <a:cs typeface="Lexend Deca"/>
              <a:sym typeface="Lexend Deca"/>
            </a:endParaRPr>
          </a:p>
        </p:txBody>
      </p:sp>
      <p:sp>
        <p:nvSpPr>
          <p:cNvPr id="394" name="Google Shape;394;p50"/>
          <p:cNvSpPr/>
          <p:nvPr/>
        </p:nvSpPr>
        <p:spPr>
          <a:xfrm rot="10800000">
            <a:off x="941133" y="2663333"/>
            <a:ext cx="4898400" cy="3602800"/>
          </a:xfrm>
          <a:prstGeom prst="round2SameRect">
            <a:avLst>
              <a:gd name="adj1" fmla="val 3503"/>
              <a:gd name="adj2" fmla="val 0"/>
            </a:avLst>
          </a:prstGeom>
          <a:solidFill>
            <a:srgbClr val="FCFCFC"/>
          </a:solidFill>
          <a:ln>
            <a:noFill/>
          </a:ln>
        </p:spPr>
        <p:txBody>
          <a:bodyPr spcFirstLastPara="1" wrap="square" lIns="121900" tIns="121900" rIns="121900" bIns="121900" anchor="ctr" anchorCtr="0">
            <a:noAutofit/>
          </a:bodyPr>
          <a:lstStyle/>
          <a:p>
            <a:endParaRPr sz="2400"/>
          </a:p>
        </p:txBody>
      </p:sp>
      <p:sp>
        <p:nvSpPr>
          <p:cNvPr id="395" name="Google Shape;395;p50"/>
          <p:cNvSpPr/>
          <p:nvPr/>
        </p:nvSpPr>
        <p:spPr>
          <a:xfrm>
            <a:off x="941133" y="2271568"/>
            <a:ext cx="4898400" cy="406400"/>
          </a:xfrm>
          <a:prstGeom prst="round2SameRect">
            <a:avLst>
              <a:gd name="adj1" fmla="val 16667"/>
              <a:gd name="adj2" fmla="val 0"/>
            </a:avLst>
          </a:prstGeom>
          <a:solidFill>
            <a:srgbClr val="B2C4C7"/>
          </a:solidFill>
          <a:ln>
            <a:noFill/>
          </a:ln>
        </p:spPr>
        <p:txBody>
          <a:bodyPr spcFirstLastPara="1" wrap="square" lIns="121900" tIns="121900" rIns="121900" bIns="121900" anchor="ctr" anchorCtr="0">
            <a:noAutofit/>
          </a:bodyPr>
          <a:lstStyle/>
          <a:p>
            <a:endParaRPr sz="2400"/>
          </a:p>
        </p:txBody>
      </p:sp>
      <p:sp>
        <p:nvSpPr>
          <p:cNvPr id="396" name="Google Shape;396;p50"/>
          <p:cNvSpPr/>
          <p:nvPr/>
        </p:nvSpPr>
        <p:spPr>
          <a:xfrm>
            <a:off x="6331300" y="2271568"/>
            <a:ext cx="4898400" cy="406400"/>
          </a:xfrm>
          <a:prstGeom prst="round2SameRect">
            <a:avLst>
              <a:gd name="adj1" fmla="val 16667"/>
              <a:gd name="adj2" fmla="val 0"/>
            </a:avLst>
          </a:prstGeom>
          <a:solidFill>
            <a:srgbClr val="72C78D"/>
          </a:solidFill>
          <a:ln>
            <a:noFill/>
          </a:ln>
        </p:spPr>
        <p:txBody>
          <a:bodyPr spcFirstLastPara="1" wrap="square" lIns="121900" tIns="121900" rIns="121900" bIns="121900" anchor="ctr" anchorCtr="0">
            <a:noAutofit/>
          </a:bodyPr>
          <a:lstStyle/>
          <a:p>
            <a:endParaRPr sz="2400"/>
          </a:p>
        </p:txBody>
      </p:sp>
      <p:sp>
        <p:nvSpPr>
          <p:cNvPr id="397" name="Google Shape;397;p50"/>
          <p:cNvSpPr/>
          <p:nvPr/>
        </p:nvSpPr>
        <p:spPr>
          <a:xfrm rot="10800000">
            <a:off x="6331300" y="2679200"/>
            <a:ext cx="4898400" cy="35788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398" name="Google Shape;398;p50"/>
          <p:cNvSpPr txBox="1"/>
          <p:nvPr/>
        </p:nvSpPr>
        <p:spPr>
          <a:xfrm>
            <a:off x="6534500" y="2271567"/>
            <a:ext cx="2124000" cy="406400"/>
          </a:xfrm>
          <a:prstGeom prst="rect">
            <a:avLst/>
          </a:prstGeom>
          <a:noFill/>
          <a:ln>
            <a:noFill/>
          </a:ln>
        </p:spPr>
        <p:txBody>
          <a:bodyPr spcFirstLastPara="1" wrap="square" lIns="0" tIns="0" rIns="0" bIns="0" anchor="ctr" anchorCtr="0">
            <a:noAutofit/>
          </a:bodyPr>
          <a:lstStyle/>
          <a:p>
            <a:r>
              <a:rPr lang="en" sz="2400">
                <a:solidFill>
                  <a:schemeClr val="lt1"/>
                </a:solidFill>
                <a:latin typeface="Lexend Deca"/>
                <a:ea typeface="Lexend Deca"/>
                <a:cs typeface="Lexend Deca"/>
                <a:sym typeface="Lexend Deca"/>
              </a:rPr>
              <a:t>Student work</a:t>
            </a:r>
            <a:endParaRPr sz="2400">
              <a:solidFill>
                <a:schemeClr val="lt1"/>
              </a:solidFill>
              <a:latin typeface="Lexend Deca"/>
              <a:ea typeface="Lexend Deca"/>
              <a:cs typeface="Lexend Deca"/>
              <a:sym typeface="Lexend Deca"/>
            </a:endParaRPr>
          </a:p>
        </p:txBody>
      </p:sp>
      <p:sp>
        <p:nvSpPr>
          <p:cNvPr id="399" name="Google Shape;399;p50"/>
          <p:cNvSpPr txBox="1"/>
          <p:nvPr/>
        </p:nvSpPr>
        <p:spPr>
          <a:xfrm>
            <a:off x="1105867" y="22715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Source text</a:t>
            </a:r>
            <a:endParaRPr sz="2400">
              <a:solidFill>
                <a:srgbClr val="003C46"/>
              </a:solidFill>
              <a:latin typeface="Lexend Deca"/>
              <a:ea typeface="Lexend Deca"/>
              <a:cs typeface="Lexend Deca"/>
              <a:sym typeface="Lexend Deca"/>
            </a:endParaRPr>
          </a:p>
        </p:txBody>
      </p:sp>
      <p:sp>
        <p:nvSpPr>
          <p:cNvPr id="400" name="Google Shape;400;p50"/>
          <p:cNvSpPr txBox="1"/>
          <p:nvPr/>
        </p:nvSpPr>
        <p:spPr>
          <a:xfrm>
            <a:off x="1105867" y="2850133"/>
            <a:ext cx="4583600" cy="2502800"/>
          </a:xfrm>
          <a:prstGeom prst="rect">
            <a:avLst/>
          </a:prstGeom>
          <a:noFill/>
          <a:ln>
            <a:noFill/>
          </a:ln>
        </p:spPr>
        <p:txBody>
          <a:bodyPr spcFirstLastPara="1" wrap="square" lIns="0" tIns="0" rIns="0" bIns="0" anchor="t" anchorCtr="0">
            <a:noAutofit/>
          </a:bodyPr>
          <a:lstStyle/>
          <a:p>
            <a:pPr>
              <a:lnSpc>
                <a:spcPct val="115000"/>
              </a:lnSpc>
              <a:buClr>
                <a:schemeClr val="dk1"/>
              </a:buClr>
              <a:buSzPts val="1100"/>
            </a:pPr>
            <a:r>
              <a:rPr lang="en" sz="1067" b="1" dirty="0">
                <a:solidFill>
                  <a:srgbClr val="575757"/>
                </a:solidFill>
                <a:latin typeface="Open Sans"/>
                <a:ea typeface="Open Sans"/>
                <a:cs typeface="Open Sans"/>
                <a:sym typeface="Open Sans"/>
              </a:rPr>
              <a:t>A Natural Setting: A History of Exploration and Settlement in</a:t>
            </a:r>
            <a:endParaRPr sz="1067" b="1" dirty="0">
              <a:solidFill>
                <a:srgbClr val="575757"/>
              </a:solidFill>
              <a:latin typeface="Open Sans"/>
              <a:ea typeface="Open Sans"/>
              <a:cs typeface="Open Sans"/>
              <a:sym typeface="Open Sans"/>
            </a:endParaRPr>
          </a:p>
          <a:p>
            <a:pPr>
              <a:lnSpc>
                <a:spcPct val="115000"/>
              </a:lnSpc>
              <a:buClr>
                <a:schemeClr val="dk1"/>
              </a:buClr>
              <a:buSzPts val="1100"/>
            </a:pPr>
            <a:r>
              <a:rPr lang="en" sz="1067" b="1" dirty="0">
                <a:solidFill>
                  <a:srgbClr val="575757"/>
                </a:solidFill>
                <a:latin typeface="Open Sans"/>
                <a:ea typeface="Open Sans"/>
                <a:cs typeface="Open Sans"/>
                <a:sym typeface="Open Sans"/>
              </a:rPr>
              <a:t>Yosemite Valley</a:t>
            </a:r>
            <a:endParaRPr sz="1067" b="1" dirty="0">
              <a:solidFill>
                <a:srgbClr val="575757"/>
              </a:solidFill>
              <a:latin typeface="Open Sans"/>
              <a:ea typeface="Open Sans"/>
              <a:cs typeface="Open Sans"/>
              <a:sym typeface="Open Sans"/>
            </a:endParaRPr>
          </a:p>
          <a:p>
            <a:pPr>
              <a:lnSpc>
                <a:spcPct val="115000"/>
              </a:lnSpc>
              <a:buClr>
                <a:schemeClr val="dk1"/>
              </a:buClr>
              <a:buSzPts val="1100"/>
            </a:pPr>
            <a:endParaRPr sz="1067" dirty="0">
              <a:solidFill>
                <a:srgbClr val="575757"/>
              </a:solidFill>
              <a:latin typeface="Open Sans"/>
              <a:ea typeface="Open Sans"/>
              <a:cs typeface="Open Sans"/>
              <a:sym typeface="Open Sans"/>
            </a:endParaRPr>
          </a:p>
          <a:p>
            <a:pPr>
              <a:lnSpc>
                <a:spcPct val="115000"/>
              </a:lnSpc>
              <a:buClr>
                <a:schemeClr val="dk1"/>
              </a:buClr>
              <a:buSzPts val="1100"/>
            </a:pPr>
            <a:r>
              <a:rPr lang="en" sz="1067" dirty="0">
                <a:solidFill>
                  <a:srgbClr val="575757"/>
                </a:solidFill>
                <a:latin typeface="Open Sans"/>
                <a:ea typeface="Open Sans"/>
                <a:cs typeface="Open Sans"/>
                <a:sym typeface="Open Sans"/>
              </a:rPr>
              <a:t>Since its first discovery by non-indigenous people in the mid-nineteenth century, Yosemite Valley has held a special, even religious, hold on the American conscience because its beauty makes it an incomparable valley and one of the grandest of all special temples of Nature. While Yosemite holds a special grip on the western mind, perceptions about the Valley have evolved over time due to changing politics, migration patterns and environmental concerns as man has become more attuned to his relationship and impact on nature.</a:t>
            </a:r>
            <a:endParaRPr sz="1067" dirty="0">
              <a:solidFill>
                <a:srgbClr val="575757"/>
              </a:solidFill>
              <a:latin typeface="Open Sans"/>
              <a:ea typeface="Open Sans"/>
              <a:cs typeface="Open Sans"/>
              <a:sym typeface="Open Sans"/>
            </a:endParaRPr>
          </a:p>
          <a:p>
            <a:pPr>
              <a:lnSpc>
                <a:spcPct val="115000"/>
              </a:lnSpc>
              <a:buClr>
                <a:schemeClr val="dk1"/>
              </a:buClr>
              <a:buSzPts val="1100"/>
            </a:pPr>
            <a:endParaRPr sz="1067" b="1" dirty="0">
              <a:solidFill>
                <a:srgbClr val="575757"/>
              </a:solidFill>
              <a:latin typeface="Open Sans"/>
              <a:ea typeface="Open Sans"/>
              <a:cs typeface="Open Sans"/>
              <a:sym typeface="Open Sans"/>
            </a:endParaRPr>
          </a:p>
          <a:p>
            <a:pPr>
              <a:lnSpc>
                <a:spcPct val="115000"/>
              </a:lnSpc>
              <a:buClr>
                <a:schemeClr val="dk1"/>
              </a:buClr>
              <a:buSzPts val="1100"/>
            </a:pPr>
            <a:endParaRPr sz="1067" b="1" dirty="0">
              <a:solidFill>
                <a:srgbClr val="575757"/>
              </a:solidFill>
              <a:latin typeface="Open Sans"/>
              <a:ea typeface="Open Sans"/>
              <a:cs typeface="Open Sans"/>
              <a:sym typeface="Open Sans"/>
            </a:endParaRPr>
          </a:p>
          <a:p>
            <a:pPr>
              <a:lnSpc>
                <a:spcPct val="115000"/>
              </a:lnSpc>
              <a:buClr>
                <a:schemeClr val="dk1"/>
              </a:buClr>
              <a:buSzPts val="1100"/>
            </a:pPr>
            <a:endParaRPr sz="1067" b="1" dirty="0">
              <a:solidFill>
                <a:srgbClr val="575757"/>
              </a:solidFill>
              <a:latin typeface="Open Sans"/>
              <a:ea typeface="Open Sans"/>
              <a:cs typeface="Open Sans"/>
              <a:sym typeface="Open Sans"/>
            </a:endParaRPr>
          </a:p>
          <a:p>
            <a:pPr>
              <a:lnSpc>
                <a:spcPct val="115000"/>
              </a:lnSpc>
              <a:buClr>
                <a:schemeClr val="dk1"/>
              </a:buClr>
              <a:buSzPts val="1100"/>
            </a:pPr>
            <a:endParaRPr sz="1067" b="1" dirty="0">
              <a:solidFill>
                <a:srgbClr val="666666"/>
              </a:solidFill>
              <a:latin typeface="Open Sans"/>
              <a:ea typeface="Open Sans"/>
              <a:cs typeface="Open Sans"/>
              <a:sym typeface="Open Sans"/>
            </a:endParaRPr>
          </a:p>
          <a:p>
            <a:pPr>
              <a:lnSpc>
                <a:spcPct val="115000"/>
              </a:lnSpc>
              <a:buClr>
                <a:schemeClr val="dk1"/>
              </a:buClr>
              <a:buSzPts val="1100"/>
            </a:pPr>
            <a:endParaRPr sz="1067" b="1" dirty="0">
              <a:solidFill>
                <a:schemeClr val="dk2"/>
              </a:solidFill>
              <a:latin typeface="Open Sans"/>
              <a:ea typeface="Open Sans"/>
              <a:cs typeface="Open Sans"/>
              <a:sym typeface="Open Sans"/>
            </a:endParaRPr>
          </a:p>
          <a:p>
            <a:pPr>
              <a:lnSpc>
                <a:spcPct val="115000"/>
              </a:lnSpc>
              <a:buClr>
                <a:schemeClr val="dk1"/>
              </a:buClr>
              <a:buSzPts val="1100"/>
            </a:pPr>
            <a:endParaRPr sz="1467" dirty="0">
              <a:solidFill>
                <a:schemeClr val="dk1"/>
              </a:solidFill>
            </a:endParaRPr>
          </a:p>
          <a:p>
            <a:pPr>
              <a:lnSpc>
                <a:spcPct val="115000"/>
              </a:lnSpc>
              <a:buClr>
                <a:schemeClr val="dk1"/>
              </a:buClr>
              <a:buSzPts val="1100"/>
            </a:pPr>
            <a:endParaRPr sz="1067" dirty="0">
              <a:solidFill>
                <a:schemeClr val="dk2"/>
              </a:solidFill>
              <a:latin typeface="Open Sans"/>
              <a:ea typeface="Open Sans"/>
              <a:cs typeface="Open Sans"/>
              <a:sym typeface="Open Sans"/>
            </a:endParaRPr>
          </a:p>
          <a:p>
            <a:pPr>
              <a:lnSpc>
                <a:spcPct val="115000"/>
              </a:lnSpc>
              <a:buClr>
                <a:schemeClr val="dk1"/>
              </a:buClr>
              <a:buSzPts val="1100"/>
            </a:pPr>
            <a:endParaRPr sz="1467" dirty="0">
              <a:solidFill>
                <a:schemeClr val="dk1"/>
              </a:solidFill>
            </a:endParaRPr>
          </a:p>
          <a:p>
            <a:pPr>
              <a:lnSpc>
                <a:spcPct val="115000"/>
              </a:lnSpc>
              <a:buClr>
                <a:schemeClr val="dk1"/>
              </a:buClr>
              <a:buSzPts val="1100"/>
            </a:pPr>
            <a:endParaRPr sz="1067" dirty="0">
              <a:solidFill>
                <a:schemeClr val="dk2"/>
              </a:solidFill>
              <a:latin typeface="Open Sans"/>
              <a:ea typeface="Open Sans"/>
              <a:cs typeface="Open Sans"/>
              <a:sym typeface="Open Sans"/>
            </a:endParaRPr>
          </a:p>
          <a:p>
            <a:pPr>
              <a:lnSpc>
                <a:spcPct val="115000"/>
              </a:lnSpc>
              <a:buClr>
                <a:schemeClr val="dk1"/>
              </a:buClr>
              <a:buSzPts val="1100"/>
            </a:pPr>
            <a:endParaRPr sz="1467" dirty="0">
              <a:solidFill>
                <a:schemeClr val="dk1"/>
              </a:solidFill>
            </a:endParaRPr>
          </a:p>
          <a:p>
            <a:pPr>
              <a:lnSpc>
                <a:spcPct val="115000"/>
              </a:lnSpc>
            </a:pPr>
            <a:endParaRPr sz="1067" dirty="0">
              <a:solidFill>
                <a:schemeClr val="dk2"/>
              </a:solidFill>
              <a:latin typeface="Open Sans"/>
              <a:ea typeface="Open Sans"/>
              <a:cs typeface="Open Sans"/>
              <a:sym typeface="Open Sans"/>
            </a:endParaRPr>
          </a:p>
        </p:txBody>
      </p:sp>
      <p:sp>
        <p:nvSpPr>
          <p:cNvPr id="401" name="Google Shape;401;p50"/>
          <p:cNvSpPr txBox="1"/>
          <p:nvPr/>
        </p:nvSpPr>
        <p:spPr>
          <a:xfrm>
            <a:off x="6490300" y="2833200"/>
            <a:ext cx="4684400" cy="2789600"/>
          </a:xfrm>
          <a:prstGeom prst="rect">
            <a:avLst/>
          </a:prstGeom>
          <a:noFill/>
          <a:ln>
            <a:noFill/>
          </a:ln>
        </p:spPr>
        <p:txBody>
          <a:bodyPr spcFirstLastPara="1" wrap="square" lIns="0" tIns="0" rIns="0" bIns="0" anchor="t" anchorCtr="0">
            <a:noAutofit/>
          </a:bodyPr>
          <a:lstStyle/>
          <a:p>
            <a:pPr>
              <a:lnSpc>
                <a:spcPct val="115000"/>
              </a:lnSpc>
              <a:buClr>
                <a:schemeClr val="dk1"/>
              </a:buClr>
              <a:buSzPts val="1100"/>
            </a:pPr>
            <a:r>
              <a:rPr lang="en" sz="1067" b="1" dirty="0">
                <a:solidFill>
                  <a:schemeClr val="accent3"/>
                </a:solidFill>
                <a:highlight>
                  <a:srgbClr val="F4CCCC"/>
                </a:highlight>
                <a:latin typeface="Open Sans"/>
                <a:ea typeface="Open Sans"/>
                <a:cs typeface="Open Sans"/>
                <a:sym typeface="Open Sans"/>
              </a:rPr>
              <a:t>A Natural Setting: A History of Exploration and Settlement in Yosemite Valley</a:t>
            </a:r>
            <a:r>
              <a:rPr lang="en" sz="1067" b="1" dirty="0">
                <a:solidFill>
                  <a:schemeClr val="accent3"/>
                </a:solidFill>
                <a:latin typeface="Open Sans"/>
                <a:ea typeface="Open Sans"/>
                <a:cs typeface="Open Sans"/>
                <a:sym typeface="Open Sans"/>
              </a:rPr>
              <a:t> </a:t>
            </a:r>
            <a:r>
              <a:rPr lang="en" sz="1067" b="1" baseline="30000" dirty="0">
                <a:solidFill>
                  <a:srgbClr val="575757"/>
                </a:solidFill>
                <a:latin typeface="Open Sans"/>
                <a:ea typeface="Open Sans"/>
                <a:cs typeface="Open Sans"/>
                <a:sym typeface="Open Sans"/>
              </a:rPr>
              <a:t>1</a:t>
            </a:r>
            <a:endParaRPr sz="1067" b="1" baseline="30000" dirty="0">
              <a:solidFill>
                <a:srgbClr val="575757"/>
              </a:solidFill>
              <a:latin typeface="Open Sans"/>
              <a:ea typeface="Open Sans"/>
              <a:cs typeface="Open Sans"/>
              <a:sym typeface="Open Sans"/>
            </a:endParaRPr>
          </a:p>
          <a:p>
            <a:pPr>
              <a:lnSpc>
                <a:spcPct val="115000"/>
              </a:lnSpc>
              <a:buClr>
                <a:schemeClr val="dk1"/>
              </a:buClr>
              <a:buSzPts val="1100"/>
            </a:pPr>
            <a:endParaRPr sz="933" dirty="0">
              <a:solidFill>
                <a:srgbClr val="575757"/>
              </a:solidFill>
              <a:highlight>
                <a:srgbClr val="F4CCCC"/>
              </a:highlight>
              <a:latin typeface="Open Sans"/>
              <a:ea typeface="Open Sans"/>
              <a:cs typeface="Open Sans"/>
              <a:sym typeface="Open Sans"/>
            </a:endParaRPr>
          </a:p>
          <a:p>
            <a:pPr>
              <a:lnSpc>
                <a:spcPct val="115000"/>
              </a:lnSpc>
              <a:buClr>
                <a:schemeClr val="dk1"/>
              </a:buClr>
              <a:buSzPts val="1100"/>
            </a:pPr>
            <a:r>
              <a:rPr lang="en" sz="933" dirty="0">
                <a:solidFill>
                  <a:schemeClr val="accent3"/>
                </a:solidFill>
                <a:highlight>
                  <a:srgbClr val="F4CCCC"/>
                </a:highlight>
                <a:latin typeface="Open Sans"/>
                <a:ea typeface="Open Sans"/>
                <a:cs typeface="Open Sans"/>
                <a:sym typeface="Open Sans"/>
              </a:rPr>
              <a:t>Yosemite Valley was first sighted by non-Indians in 1833 by Joseph Rutherford </a:t>
            </a:r>
            <a:br>
              <a:rPr lang="en" sz="933" dirty="0">
                <a:solidFill>
                  <a:schemeClr val="accent3"/>
                </a:solidFill>
                <a:highlight>
                  <a:srgbClr val="F4CCCC"/>
                </a:highlight>
                <a:latin typeface="Open Sans"/>
                <a:ea typeface="Open Sans"/>
                <a:cs typeface="Open Sans"/>
                <a:sym typeface="Open Sans"/>
              </a:rPr>
            </a:br>
            <a:r>
              <a:rPr lang="en" sz="933" dirty="0">
                <a:solidFill>
                  <a:schemeClr val="accent3"/>
                </a:solidFill>
                <a:highlight>
                  <a:srgbClr val="F4CCCC"/>
                </a:highlight>
                <a:latin typeface="Open Sans"/>
                <a:ea typeface="Open Sans"/>
                <a:cs typeface="Open Sans"/>
                <a:sym typeface="Open Sans"/>
              </a:rPr>
              <a:t>Walker and his group of explorers</a:t>
            </a:r>
            <a:r>
              <a:rPr lang="en" sz="933" dirty="0">
                <a:solidFill>
                  <a:srgbClr val="575757"/>
                </a:solidFill>
                <a:highlight>
                  <a:srgbClr val="F4CCCC"/>
                </a:highlight>
                <a:latin typeface="Open Sans"/>
                <a:ea typeface="Open Sans"/>
                <a:cs typeface="Open Sans"/>
                <a:sym typeface="Open Sans"/>
              </a:rPr>
              <a:t>.</a:t>
            </a:r>
            <a:r>
              <a:rPr lang="en" sz="933" dirty="0">
                <a:solidFill>
                  <a:srgbClr val="575757"/>
                </a:solidFill>
                <a:latin typeface="Open Sans"/>
                <a:ea typeface="Open Sans"/>
                <a:cs typeface="Open Sans"/>
                <a:sym typeface="Open Sans"/>
              </a:rPr>
              <a:t> </a:t>
            </a:r>
            <a:r>
              <a:rPr lang="en" sz="933" baseline="30000" dirty="0">
                <a:solidFill>
                  <a:srgbClr val="575757"/>
                </a:solidFill>
                <a:latin typeface="Open Sans"/>
                <a:ea typeface="Open Sans"/>
                <a:cs typeface="Open Sans"/>
                <a:sym typeface="Open Sans"/>
              </a:rPr>
              <a:t>2</a:t>
            </a:r>
            <a:r>
              <a:rPr lang="en" sz="933" dirty="0">
                <a:solidFill>
                  <a:srgbClr val="575757"/>
                </a:solidFill>
                <a:latin typeface="Open Sans"/>
                <a:ea typeface="Open Sans"/>
                <a:cs typeface="Open Sans"/>
                <a:sym typeface="Open Sans"/>
              </a:rPr>
              <a:t> Yosemite has </a:t>
            </a:r>
            <a:r>
              <a:rPr lang="en" sz="933" dirty="0">
                <a:solidFill>
                  <a:srgbClr val="00B050"/>
                </a:solidFill>
                <a:latin typeface="Open Sans"/>
                <a:ea typeface="Open Sans"/>
                <a:cs typeface="Open Sans"/>
                <a:sym typeface="Open Sans"/>
              </a:rPr>
              <a:t>a </a:t>
            </a:r>
            <a:r>
              <a:rPr lang="en" sz="933" dirty="0">
                <a:solidFill>
                  <a:srgbClr val="00B050"/>
                </a:solidFill>
                <a:highlight>
                  <a:srgbClr val="D9EAD3"/>
                </a:highlight>
                <a:latin typeface="Open Sans"/>
                <a:ea typeface="Open Sans"/>
                <a:cs typeface="Open Sans"/>
                <a:sym typeface="Open Sans"/>
              </a:rPr>
              <a:t>long and diverse cultural </a:t>
            </a:r>
            <a:br>
              <a:rPr lang="en" sz="933" dirty="0">
                <a:solidFill>
                  <a:srgbClr val="00B050"/>
                </a:solidFill>
                <a:highlight>
                  <a:srgbClr val="D9EAD3"/>
                </a:highlight>
                <a:latin typeface="Open Sans"/>
                <a:ea typeface="Open Sans"/>
                <a:cs typeface="Open Sans"/>
                <a:sym typeface="Open Sans"/>
              </a:rPr>
            </a:br>
            <a:r>
              <a:rPr lang="en" sz="933" dirty="0">
                <a:solidFill>
                  <a:srgbClr val="00B050"/>
                </a:solidFill>
                <a:highlight>
                  <a:srgbClr val="D9EAD3"/>
                </a:highlight>
                <a:latin typeface="Open Sans"/>
                <a:ea typeface="Open Sans"/>
                <a:cs typeface="Open Sans"/>
                <a:sym typeface="Open Sans"/>
              </a:rPr>
              <a:t>history that helped to shape the region, country, and even the world. </a:t>
            </a:r>
            <a:r>
              <a:rPr lang="en" sz="933" baseline="30000" dirty="0">
                <a:solidFill>
                  <a:srgbClr val="575757"/>
                </a:solidFill>
                <a:latin typeface="Open Sans"/>
                <a:ea typeface="Open Sans"/>
                <a:cs typeface="Open Sans"/>
                <a:sym typeface="Open Sans"/>
              </a:rPr>
              <a:t>3</a:t>
            </a:r>
            <a:r>
              <a:rPr lang="en" sz="933" dirty="0">
                <a:solidFill>
                  <a:srgbClr val="575757"/>
                </a:solidFill>
                <a:latin typeface="Open Sans"/>
                <a:ea typeface="Open Sans"/>
                <a:cs typeface="Open Sans"/>
                <a:sym typeface="Open Sans"/>
              </a:rPr>
              <a:t> </a:t>
            </a:r>
            <a:r>
              <a:rPr lang="en" sz="933" dirty="0">
                <a:solidFill>
                  <a:srgbClr val="002060"/>
                </a:solidFill>
                <a:highlight>
                  <a:srgbClr val="95D0F5"/>
                </a:highlight>
                <a:latin typeface="Open Sans"/>
                <a:ea typeface="Open Sans"/>
                <a:cs typeface="Open Sans"/>
                <a:sym typeface="Open Sans"/>
              </a:rPr>
              <a:t>While </a:t>
            </a:r>
            <a:br>
              <a:rPr lang="en" sz="933" dirty="0">
                <a:solidFill>
                  <a:srgbClr val="002060"/>
                </a:solidFill>
                <a:highlight>
                  <a:srgbClr val="95D0F5"/>
                </a:highlight>
                <a:latin typeface="Open Sans"/>
                <a:ea typeface="Open Sans"/>
                <a:cs typeface="Open Sans"/>
                <a:sym typeface="Open Sans"/>
              </a:rPr>
            </a:br>
            <a:r>
              <a:rPr lang="en" sz="933" dirty="0">
                <a:solidFill>
                  <a:srgbClr val="002060"/>
                </a:solidFill>
                <a:highlight>
                  <a:srgbClr val="95D0F5"/>
                </a:highlight>
                <a:latin typeface="Open Sans"/>
                <a:ea typeface="Open Sans"/>
                <a:cs typeface="Open Sans"/>
                <a:sym typeface="Open Sans"/>
              </a:rPr>
              <a:t>Yosemite holds a special grip on the western mind, perceptions about the </a:t>
            </a:r>
            <a:br>
              <a:rPr lang="en" sz="933" dirty="0">
                <a:solidFill>
                  <a:srgbClr val="002060"/>
                </a:solidFill>
                <a:highlight>
                  <a:srgbClr val="95D0F5"/>
                </a:highlight>
                <a:latin typeface="Open Sans"/>
                <a:ea typeface="Open Sans"/>
                <a:cs typeface="Open Sans"/>
                <a:sym typeface="Open Sans"/>
              </a:rPr>
            </a:br>
            <a:r>
              <a:rPr lang="en" sz="933" dirty="0">
                <a:solidFill>
                  <a:srgbClr val="002060"/>
                </a:solidFill>
                <a:highlight>
                  <a:srgbClr val="95D0F5"/>
                </a:highlight>
                <a:latin typeface="Open Sans"/>
                <a:ea typeface="Open Sans"/>
                <a:cs typeface="Open Sans"/>
                <a:sym typeface="Open Sans"/>
              </a:rPr>
              <a:t>Valley have evolved over time due to changing politics, migration patterns </a:t>
            </a:r>
            <a:br>
              <a:rPr lang="en" sz="933" dirty="0">
                <a:solidFill>
                  <a:srgbClr val="002060"/>
                </a:solidFill>
                <a:highlight>
                  <a:srgbClr val="95D0F5"/>
                </a:highlight>
                <a:latin typeface="Open Sans"/>
                <a:ea typeface="Open Sans"/>
                <a:cs typeface="Open Sans"/>
                <a:sym typeface="Open Sans"/>
              </a:rPr>
            </a:br>
            <a:r>
              <a:rPr lang="en" sz="933" dirty="0">
                <a:solidFill>
                  <a:srgbClr val="002060"/>
                </a:solidFill>
                <a:highlight>
                  <a:srgbClr val="95D0F5"/>
                </a:highlight>
                <a:latin typeface="Open Sans"/>
                <a:ea typeface="Open Sans"/>
                <a:cs typeface="Open Sans"/>
                <a:sym typeface="Open Sans"/>
              </a:rPr>
              <a:t>and environmental concerns as man has become more attuned to their </a:t>
            </a:r>
            <a:br>
              <a:rPr lang="en" sz="933" dirty="0">
                <a:solidFill>
                  <a:srgbClr val="002060"/>
                </a:solidFill>
                <a:highlight>
                  <a:srgbClr val="95D0F5"/>
                </a:highlight>
                <a:latin typeface="Open Sans"/>
                <a:ea typeface="Open Sans"/>
                <a:cs typeface="Open Sans"/>
                <a:sym typeface="Open Sans"/>
              </a:rPr>
            </a:br>
            <a:r>
              <a:rPr lang="en" sz="933" dirty="0">
                <a:solidFill>
                  <a:srgbClr val="002060"/>
                </a:solidFill>
                <a:highlight>
                  <a:srgbClr val="95D0F5"/>
                </a:highlight>
                <a:latin typeface="Open Sans"/>
                <a:ea typeface="Open Sans"/>
                <a:cs typeface="Open Sans"/>
                <a:sym typeface="Open Sans"/>
              </a:rPr>
              <a:t>relationship and impact on nature.</a:t>
            </a:r>
            <a:r>
              <a:rPr lang="en" sz="933" dirty="0">
                <a:solidFill>
                  <a:srgbClr val="002060"/>
                </a:solidFill>
                <a:latin typeface="Open Sans"/>
                <a:ea typeface="Open Sans"/>
                <a:cs typeface="Open Sans"/>
                <a:sym typeface="Open Sans"/>
              </a:rPr>
              <a:t> </a:t>
            </a:r>
            <a:r>
              <a:rPr lang="en" sz="933" baseline="30000" dirty="0">
                <a:solidFill>
                  <a:srgbClr val="002060"/>
                </a:solidFill>
                <a:latin typeface="Open Sans"/>
                <a:ea typeface="Open Sans"/>
                <a:cs typeface="Open Sans"/>
                <a:sym typeface="Open Sans"/>
              </a:rPr>
              <a:t>4</a:t>
            </a:r>
            <a:endParaRPr sz="933" baseline="30000" dirty="0">
              <a:solidFill>
                <a:srgbClr val="002060"/>
              </a:solidFill>
              <a:latin typeface="Open Sans"/>
              <a:ea typeface="Open Sans"/>
              <a:cs typeface="Open Sans"/>
              <a:sym typeface="Open Sans"/>
            </a:endParaRPr>
          </a:p>
          <a:p>
            <a:pPr>
              <a:lnSpc>
                <a:spcPct val="115000"/>
              </a:lnSpc>
              <a:spcBef>
                <a:spcPts val="800"/>
              </a:spcBef>
              <a:buClr>
                <a:schemeClr val="dk1"/>
              </a:buClr>
              <a:buSzPts val="1100"/>
            </a:pPr>
            <a:r>
              <a:rPr lang="en" sz="933" i="1" dirty="0">
                <a:solidFill>
                  <a:srgbClr val="575757"/>
                </a:solidFill>
                <a:latin typeface="Open Sans"/>
                <a:ea typeface="Open Sans"/>
                <a:cs typeface="Open Sans"/>
                <a:sym typeface="Open Sans"/>
              </a:rPr>
              <a:t>1 Harrick, C. “A Natural Setting.” Nature and its Discontents 23.1 (1996) : 41-50. Print.</a:t>
            </a:r>
            <a:endParaRPr sz="933" i="1" dirty="0">
              <a:solidFill>
                <a:srgbClr val="575757"/>
              </a:solidFill>
              <a:latin typeface="Open Sans"/>
              <a:ea typeface="Open Sans"/>
              <a:cs typeface="Open Sans"/>
              <a:sym typeface="Open Sans"/>
            </a:endParaRPr>
          </a:p>
          <a:p>
            <a:pPr>
              <a:lnSpc>
                <a:spcPct val="115000"/>
              </a:lnSpc>
              <a:spcBef>
                <a:spcPts val="800"/>
              </a:spcBef>
              <a:buClr>
                <a:schemeClr val="dk1"/>
              </a:buClr>
              <a:buSzPts val="1100"/>
            </a:pPr>
            <a:r>
              <a:rPr lang="en" sz="933" i="1" dirty="0">
                <a:solidFill>
                  <a:srgbClr val="575757"/>
                </a:solidFill>
                <a:latin typeface="Open Sans"/>
                <a:ea typeface="Open Sans"/>
                <a:cs typeface="Open Sans"/>
                <a:sym typeface="Open Sans"/>
              </a:rPr>
              <a:t>2 “History of Yosemite,” Yosemitegold.com Ace &amp; Friends, n.d. Web. 24 Apr. 2012. &lt;http://www.yosemitegold.com/yosemite/history.html&gt;</a:t>
            </a:r>
            <a:endParaRPr sz="933" i="1" dirty="0">
              <a:solidFill>
                <a:srgbClr val="575757"/>
              </a:solidFill>
              <a:latin typeface="Open Sans"/>
              <a:ea typeface="Open Sans"/>
              <a:cs typeface="Open Sans"/>
              <a:sym typeface="Open Sans"/>
            </a:endParaRPr>
          </a:p>
          <a:p>
            <a:pPr>
              <a:lnSpc>
                <a:spcPct val="115000"/>
              </a:lnSpc>
              <a:spcBef>
                <a:spcPts val="800"/>
              </a:spcBef>
              <a:buClr>
                <a:schemeClr val="dk1"/>
              </a:buClr>
              <a:buSzPts val="1100"/>
            </a:pPr>
            <a:r>
              <a:rPr lang="en" sz="933" i="1" dirty="0">
                <a:solidFill>
                  <a:srgbClr val="575757"/>
                </a:solidFill>
                <a:latin typeface="Open Sans"/>
                <a:ea typeface="Open Sans"/>
                <a:cs typeface="Open Sans"/>
                <a:sym typeface="Open Sans"/>
              </a:rPr>
              <a:t>3 “Yosemite National Park Cultural History,” Yosemitepark.com DNC Parks and Resorts at Yosemite, Inc., n.d. Web. 24 Apr. 2012. &lt;http://www.yosemitepark.com/cultural-history.aspx&gt;</a:t>
            </a:r>
            <a:endParaRPr sz="933" i="1" dirty="0">
              <a:solidFill>
                <a:srgbClr val="575757"/>
              </a:solidFill>
              <a:latin typeface="Open Sans"/>
              <a:ea typeface="Open Sans"/>
              <a:cs typeface="Open Sans"/>
              <a:sym typeface="Open Sans"/>
            </a:endParaRPr>
          </a:p>
          <a:p>
            <a:pPr>
              <a:lnSpc>
                <a:spcPct val="115000"/>
              </a:lnSpc>
              <a:spcBef>
                <a:spcPts val="800"/>
              </a:spcBef>
              <a:buClr>
                <a:schemeClr val="dk1"/>
              </a:buClr>
              <a:buSzPts val="1100"/>
            </a:pPr>
            <a:r>
              <a:rPr lang="en" sz="933" i="1" dirty="0">
                <a:solidFill>
                  <a:srgbClr val="575757"/>
                </a:solidFill>
                <a:latin typeface="Open Sans"/>
                <a:ea typeface="Open Sans"/>
                <a:cs typeface="Open Sans"/>
                <a:sym typeface="Open Sans"/>
              </a:rPr>
              <a:t>4 Harrick, C. “A Natural Setting,” p. 41.</a:t>
            </a:r>
            <a:endParaRPr sz="933" i="1" dirty="0">
              <a:solidFill>
                <a:srgbClr val="575757"/>
              </a:solidFill>
              <a:latin typeface="Open Sans"/>
              <a:ea typeface="Open Sans"/>
              <a:cs typeface="Open Sans"/>
              <a:sym typeface="Open Sans"/>
            </a:endParaRPr>
          </a:p>
          <a:p>
            <a:pPr>
              <a:lnSpc>
                <a:spcPct val="115000"/>
              </a:lnSpc>
              <a:spcBef>
                <a:spcPts val="800"/>
              </a:spcBef>
              <a:buClr>
                <a:schemeClr val="dk1"/>
              </a:buClr>
              <a:buSzPts val="1100"/>
            </a:pPr>
            <a:endParaRPr sz="1067" b="1" dirty="0">
              <a:solidFill>
                <a:srgbClr val="575757"/>
              </a:solidFill>
              <a:latin typeface="Open Sans"/>
              <a:ea typeface="Open Sans"/>
              <a:cs typeface="Open Sans"/>
              <a:sym typeface="Open Sans"/>
            </a:endParaRPr>
          </a:p>
          <a:p>
            <a:pPr>
              <a:lnSpc>
                <a:spcPct val="115000"/>
              </a:lnSpc>
              <a:buClr>
                <a:schemeClr val="dk1"/>
              </a:buClr>
              <a:buSzPts val="1100"/>
            </a:pPr>
            <a:endParaRPr sz="1067" b="1" dirty="0">
              <a:solidFill>
                <a:srgbClr val="575757"/>
              </a:solidFill>
              <a:latin typeface="Open Sans"/>
              <a:ea typeface="Open Sans"/>
              <a:cs typeface="Open Sans"/>
              <a:sym typeface="Open Sans"/>
            </a:endParaRPr>
          </a:p>
          <a:p>
            <a:pPr>
              <a:lnSpc>
                <a:spcPct val="115000"/>
              </a:lnSpc>
              <a:buClr>
                <a:schemeClr val="dk1"/>
              </a:buClr>
              <a:buSzPts val="1100"/>
            </a:pPr>
            <a:endParaRPr sz="1067" b="1" dirty="0">
              <a:solidFill>
                <a:srgbClr val="575757"/>
              </a:solidFill>
              <a:highlight>
                <a:srgbClr val="F4CCCC"/>
              </a:highlight>
              <a:latin typeface="Open Sans"/>
              <a:ea typeface="Open Sans"/>
              <a:cs typeface="Open Sans"/>
              <a:sym typeface="Open Sans"/>
            </a:endParaRPr>
          </a:p>
          <a:p>
            <a:pPr>
              <a:lnSpc>
                <a:spcPct val="115000"/>
              </a:lnSpc>
              <a:buClr>
                <a:schemeClr val="dk1"/>
              </a:buClr>
              <a:buSzPts val="1100"/>
            </a:pPr>
            <a:endParaRPr sz="1067" i="1" dirty="0">
              <a:solidFill>
                <a:srgbClr val="575757"/>
              </a:solidFill>
              <a:latin typeface="Open Sans"/>
              <a:ea typeface="Open Sans"/>
              <a:cs typeface="Open Sans"/>
              <a:sym typeface="Open Sans"/>
            </a:endParaRPr>
          </a:p>
          <a:p>
            <a:pPr>
              <a:lnSpc>
                <a:spcPct val="115000"/>
              </a:lnSpc>
            </a:pPr>
            <a:endParaRPr sz="1067" dirty="0">
              <a:solidFill>
                <a:srgbClr val="575757"/>
              </a:solidFill>
              <a:highlight>
                <a:srgbClr val="F4CCCC"/>
              </a:highlight>
              <a:latin typeface="Open Sans"/>
              <a:ea typeface="Open Sans"/>
              <a:cs typeface="Open Sans"/>
              <a:sym typeface="Open Sans"/>
            </a:endParaRPr>
          </a:p>
        </p:txBody>
      </p:sp>
      <p:pic>
        <p:nvPicPr>
          <p:cNvPr id="402" name="Google Shape;402;p50"/>
          <p:cNvPicPr preferRelativeResize="0"/>
          <p:nvPr/>
        </p:nvPicPr>
        <p:blipFill rotWithShape="1">
          <a:blip r:embed="rId4">
            <a:alphaModFix/>
          </a:blip>
          <a:srcRect r="82251" b="66768"/>
          <a:stretch/>
        </p:blipFill>
        <p:spPr>
          <a:xfrm>
            <a:off x="0" y="-101599"/>
            <a:ext cx="2163835" cy="2279001"/>
          </a:xfrm>
          <a:prstGeom prst="rect">
            <a:avLst/>
          </a:prstGeom>
          <a:noFill/>
          <a:ln>
            <a:noFill/>
          </a:ln>
        </p:spPr>
      </p:pic>
      <p:sp>
        <p:nvSpPr>
          <p:cNvPr id="403" name="Google Shape;403;p50">
            <a:hlinkClick r:id="" action="ppaction://noaction"/>
          </p:cNvPr>
          <p:cNvSpPr/>
          <p:nvPr/>
        </p:nvSpPr>
        <p:spPr>
          <a:xfrm>
            <a:off x="10971428" y="5991300"/>
            <a:ext cx="465600" cy="406400"/>
          </a:xfrm>
          <a:prstGeom prst="curvedLeftArrow">
            <a:avLst>
              <a:gd name="adj1" fmla="val 25000"/>
              <a:gd name="adj2" fmla="val 50000"/>
              <a:gd name="adj3" fmla="val 25000"/>
            </a:avLst>
          </a:prstGeom>
          <a:solidFill>
            <a:srgbClr val="0DFFA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9"/>
          <p:cNvSpPr txBox="1"/>
          <p:nvPr/>
        </p:nvSpPr>
        <p:spPr>
          <a:xfrm>
            <a:off x="369616" y="6361333"/>
            <a:ext cx="2674000" cy="310000"/>
          </a:xfrm>
          <a:prstGeom prst="rect">
            <a:avLst/>
          </a:prstGeom>
          <a:noFill/>
          <a:ln>
            <a:noFill/>
          </a:ln>
        </p:spPr>
        <p:txBody>
          <a:bodyPr spcFirstLastPara="1" wrap="square" lIns="121900" tIns="60933" rIns="121900" bIns="60933" anchor="b" anchorCtr="0">
            <a:noAutofit/>
          </a:bodyPr>
          <a:lstStyle/>
          <a:p>
            <a:pPr>
              <a:buClr>
                <a:srgbClr val="FFFFFF"/>
              </a:buClr>
            </a:pPr>
            <a:r>
              <a:rPr lang="en" sz="800">
                <a:solidFill>
                  <a:srgbClr val="575757"/>
                </a:solidFill>
                <a:latin typeface="Open Sans"/>
                <a:ea typeface="Open Sans"/>
                <a:cs typeface="Open Sans"/>
                <a:sym typeface="Open Sans"/>
              </a:rPr>
              <a:t>© 2021 Turnitin LLC. All rights reserved.</a:t>
            </a:r>
            <a:endParaRPr sz="800">
              <a:solidFill>
                <a:srgbClr val="575757"/>
              </a:solidFill>
              <a:latin typeface="Open Sans"/>
              <a:ea typeface="Open Sans"/>
              <a:cs typeface="Open Sans"/>
              <a:sym typeface="Open Sans"/>
            </a:endParaRPr>
          </a:p>
        </p:txBody>
      </p:sp>
      <p:sp>
        <p:nvSpPr>
          <p:cNvPr id="534" name="Google Shape;534;p59"/>
          <p:cNvSpPr txBox="1"/>
          <p:nvPr/>
        </p:nvSpPr>
        <p:spPr>
          <a:xfrm>
            <a:off x="1003200" y="2162200"/>
            <a:ext cx="9394400" cy="3883200"/>
          </a:xfrm>
          <a:prstGeom prst="rect">
            <a:avLst/>
          </a:prstGeom>
          <a:noFill/>
          <a:ln>
            <a:noFill/>
          </a:ln>
        </p:spPr>
        <p:txBody>
          <a:bodyPr spcFirstLastPara="1" wrap="square" lIns="121900" tIns="121900" rIns="121900" bIns="121900" anchor="t" anchorCtr="0">
            <a:noAutofit/>
          </a:bodyPr>
          <a:lstStyle/>
          <a:p>
            <a:pPr>
              <a:lnSpc>
                <a:spcPct val="115000"/>
              </a:lnSpc>
            </a:pPr>
            <a:r>
              <a:rPr lang="en" sz="2400" b="1" dirty="0">
                <a:solidFill>
                  <a:srgbClr val="575757"/>
                </a:solidFill>
                <a:latin typeface="Open Sans"/>
                <a:ea typeface="Open Sans"/>
                <a:cs typeface="Open Sans"/>
                <a:sym typeface="Open Sans"/>
              </a:rPr>
              <a:t>1  Manage your time</a:t>
            </a:r>
            <a:r>
              <a:rPr lang="en" sz="2400" dirty="0">
                <a:solidFill>
                  <a:srgbClr val="575757"/>
                </a:solidFill>
                <a:latin typeface="Open Sans"/>
                <a:ea typeface="Open Sans"/>
                <a:cs typeface="Open Sans"/>
                <a:sym typeface="Open Sans"/>
              </a:rPr>
              <a:t> during the researching and writing process wisely.</a:t>
            </a:r>
            <a:endParaRPr sz="2400" dirty="0">
              <a:solidFill>
                <a:srgbClr val="575757"/>
              </a:solidFill>
              <a:latin typeface="Open Sans"/>
              <a:ea typeface="Open Sans"/>
              <a:cs typeface="Open Sans"/>
              <a:sym typeface="Open Sans"/>
            </a:endParaRPr>
          </a:p>
          <a:p>
            <a:pPr>
              <a:lnSpc>
                <a:spcPct val="50000"/>
              </a:lnSpc>
            </a:pPr>
            <a:endParaRPr sz="2400" dirty="0">
              <a:solidFill>
                <a:srgbClr val="575757"/>
              </a:solidFill>
              <a:latin typeface="Open Sans"/>
              <a:ea typeface="Open Sans"/>
              <a:cs typeface="Open Sans"/>
              <a:sym typeface="Open Sans"/>
            </a:endParaRPr>
          </a:p>
          <a:p>
            <a:pPr>
              <a:lnSpc>
                <a:spcPct val="115000"/>
              </a:lnSpc>
            </a:pPr>
            <a:r>
              <a:rPr lang="en" sz="2400" b="1" dirty="0">
                <a:solidFill>
                  <a:srgbClr val="575757"/>
                </a:solidFill>
                <a:latin typeface="Open Sans"/>
                <a:ea typeface="Open Sans"/>
                <a:cs typeface="Open Sans"/>
                <a:sym typeface="Open Sans"/>
              </a:rPr>
              <a:t>2  Employ effective research strategies.</a:t>
            </a:r>
            <a:endParaRPr sz="2400" b="1" dirty="0">
              <a:solidFill>
                <a:srgbClr val="575757"/>
              </a:solidFill>
              <a:latin typeface="Open Sans"/>
              <a:ea typeface="Open Sans"/>
              <a:cs typeface="Open Sans"/>
              <a:sym typeface="Open Sans"/>
            </a:endParaRPr>
          </a:p>
          <a:p>
            <a:pPr>
              <a:lnSpc>
                <a:spcPct val="50000"/>
              </a:lnSpc>
            </a:pPr>
            <a:endParaRPr sz="2400" dirty="0">
              <a:solidFill>
                <a:srgbClr val="575757"/>
              </a:solidFill>
              <a:latin typeface="Open Sans"/>
              <a:ea typeface="Open Sans"/>
              <a:cs typeface="Open Sans"/>
              <a:sym typeface="Open Sans"/>
            </a:endParaRPr>
          </a:p>
          <a:p>
            <a:pPr>
              <a:lnSpc>
                <a:spcPct val="115000"/>
              </a:lnSpc>
            </a:pPr>
            <a:r>
              <a:rPr lang="en" sz="2400" b="1" dirty="0">
                <a:solidFill>
                  <a:srgbClr val="575757"/>
                </a:solidFill>
                <a:latin typeface="Open Sans"/>
                <a:ea typeface="Open Sans"/>
                <a:cs typeface="Open Sans"/>
                <a:sym typeface="Open Sans"/>
              </a:rPr>
              <a:t>3  Choose when to summarize, paraphrase, or quote</a:t>
            </a:r>
            <a:r>
              <a:rPr lang="en" sz="2400" dirty="0">
                <a:solidFill>
                  <a:srgbClr val="575757"/>
                </a:solidFill>
                <a:latin typeface="Open Sans"/>
                <a:ea typeface="Open Sans"/>
                <a:cs typeface="Open Sans"/>
                <a:sym typeface="Open Sans"/>
              </a:rPr>
              <a:t> information from your sources.</a:t>
            </a:r>
            <a:endParaRPr sz="2400" dirty="0">
              <a:solidFill>
                <a:srgbClr val="575757"/>
              </a:solidFill>
              <a:latin typeface="Open Sans"/>
              <a:ea typeface="Open Sans"/>
              <a:cs typeface="Open Sans"/>
              <a:sym typeface="Open Sans"/>
            </a:endParaRPr>
          </a:p>
          <a:p>
            <a:pPr>
              <a:lnSpc>
                <a:spcPct val="50000"/>
              </a:lnSpc>
            </a:pPr>
            <a:endParaRPr sz="2400" dirty="0">
              <a:solidFill>
                <a:srgbClr val="575757"/>
              </a:solidFill>
              <a:latin typeface="Open Sans"/>
              <a:ea typeface="Open Sans"/>
              <a:cs typeface="Open Sans"/>
              <a:sym typeface="Open Sans"/>
            </a:endParaRPr>
          </a:p>
          <a:p>
            <a:pPr>
              <a:lnSpc>
                <a:spcPct val="115000"/>
              </a:lnSpc>
            </a:pPr>
            <a:r>
              <a:rPr lang="en" sz="2400" b="1" dirty="0">
                <a:solidFill>
                  <a:srgbClr val="575757"/>
                </a:solidFill>
                <a:latin typeface="Open Sans"/>
                <a:ea typeface="Open Sans"/>
                <a:cs typeface="Open Sans"/>
                <a:sym typeface="Open Sans"/>
              </a:rPr>
              <a:t>4  Provide proper citations</a:t>
            </a:r>
            <a:r>
              <a:rPr lang="en" sz="2400" dirty="0">
                <a:solidFill>
                  <a:srgbClr val="575757"/>
                </a:solidFill>
                <a:latin typeface="Open Sans"/>
                <a:ea typeface="Open Sans"/>
                <a:cs typeface="Open Sans"/>
                <a:sym typeface="Open Sans"/>
              </a:rPr>
              <a:t> for your paraphrased, quoted, or summarized information</a:t>
            </a:r>
            <a:r>
              <a:rPr lang="en" sz="1600" dirty="0">
                <a:solidFill>
                  <a:srgbClr val="575757"/>
                </a:solidFill>
                <a:latin typeface="Open Sans"/>
                <a:ea typeface="Open Sans"/>
                <a:cs typeface="Open Sans"/>
                <a:sym typeface="Open Sans"/>
              </a:rPr>
              <a:t>.</a:t>
            </a:r>
            <a:endParaRPr sz="1600" dirty="0">
              <a:solidFill>
                <a:srgbClr val="575757"/>
              </a:solidFill>
              <a:latin typeface="Open Sans"/>
              <a:ea typeface="Open Sans"/>
              <a:cs typeface="Open Sans"/>
              <a:sym typeface="Open Sans"/>
            </a:endParaRPr>
          </a:p>
          <a:p>
            <a:pPr>
              <a:lnSpc>
                <a:spcPct val="50000"/>
              </a:lnSpc>
            </a:pPr>
            <a:endParaRPr sz="1600" dirty="0">
              <a:solidFill>
                <a:srgbClr val="575757"/>
              </a:solidFill>
              <a:latin typeface="Open Sans"/>
              <a:ea typeface="Open Sans"/>
              <a:cs typeface="Open Sans"/>
              <a:sym typeface="Open Sans"/>
            </a:endParaRPr>
          </a:p>
          <a:p>
            <a:pPr>
              <a:lnSpc>
                <a:spcPct val="115000"/>
              </a:lnSpc>
            </a:pPr>
            <a:endParaRPr sz="1533" dirty="0">
              <a:solidFill>
                <a:schemeClr val="lt1"/>
              </a:solidFill>
              <a:latin typeface="Open Sans"/>
              <a:ea typeface="Open Sans"/>
              <a:cs typeface="Open Sans"/>
              <a:sym typeface="Open Sans"/>
            </a:endParaRPr>
          </a:p>
          <a:p>
            <a:pPr>
              <a:lnSpc>
                <a:spcPct val="115000"/>
              </a:lnSpc>
            </a:pPr>
            <a:endParaRPr sz="2400" dirty="0">
              <a:solidFill>
                <a:schemeClr val="dk2"/>
              </a:solidFill>
              <a:latin typeface="Open Sans"/>
              <a:ea typeface="Open Sans"/>
              <a:cs typeface="Open Sans"/>
              <a:sym typeface="Open Sans"/>
            </a:endParaRPr>
          </a:p>
          <a:p>
            <a:pPr>
              <a:lnSpc>
                <a:spcPct val="115000"/>
              </a:lnSpc>
            </a:pPr>
            <a:endParaRPr sz="2400" dirty="0">
              <a:solidFill>
                <a:schemeClr val="dk2"/>
              </a:solidFill>
              <a:latin typeface="Open Sans"/>
              <a:ea typeface="Open Sans"/>
              <a:cs typeface="Open Sans"/>
              <a:sym typeface="Open Sans"/>
            </a:endParaRPr>
          </a:p>
          <a:p>
            <a:pPr>
              <a:lnSpc>
                <a:spcPct val="150000"/>
              </a:lnSpc>
            </a:pPr>
            <a:endParaRPr sz="1600" dirty="0">
              <a:solidFill>
                <a:schemeClr val="dk2"/>
              </a:solidFill>
              <a:latin typeface="Open Sans"/>
              <a:ea typeface="Open Sans"/>
              <a:cs typeface="Open Sans"/>
              <a:sym typeface="Open Sans"/>
            </a:endParaRPr>
          </a:p>
          <a:p>
            <a:pPr>
              <a:lnSpc>
                <a:spcPct val="115000"/>
              </a:lnSpc>
              <a:spcAft>
                <a:spcPts val="2133"/>
              </a:spcAft>
            </a:pPr>
            <a:endParaRPr sz="2000" dirty="0">
              <a:solidFill>
                <a:srgbClr val="575757"/>
              </a:solidFill>
              <a:latin typeface="Open Sans"/>
              <a:ea typeface="Open Sans"/>
              <a:cs typeface="Open Sans"/>
              <a:sym typeface="Open Sans"/>
            </a:endParaRPr>
          </a:p>
        </p:txBody>
      </p:sp>
      <p:pic>
        <p:nvPicPr>
          <p:cNvPr id="535" name="Google Shape;535;p59"/>
          <p:cNvPicPr preferRelativeResize="0"/>
          <p:nvPr/>
        </p:nvPicPr>
        <p:blipFill rotWithShape="1">
          <a:blip r:embed="rId3">
            <a:alphaModFix/>
          </a:blip>
          <a:srcRect l="13413" t="13406" r="13406" b="13413"/>
          <a:stretch/>
        </p:blipFill>
        <p:spPr>
          <a:xfrm>
            <a:off x="9999534" y="249655"/>
            <a:ext cx="1759321" cy="777599"/>
          </a:xfrm>
          <a:prstGeom prst="rect">
            <a:avLst/>
          </a:prstGeom>
          <a:noFill/>
          <a:ln>
            <a:noFill/>
          </a:ln>
        </p:spPr>
      </p:pic>
      <p:sp>
        <p:nvSpPr>
          <p:cNvPr id="536" name="Google Shape;536;p59"/>
          <p:cNvSpPr txBox="1"/>
          <p:nvPr/>
        </p:nvSpPr>
        <p:spPr>
          <a:xfrm>
            <a:off x="1003200" y="881267"/>
            <a:ext cx="8390400" cy="878400"/>
          </a:xfrm>
          <a:prstGeom prst="rect">
            <a:avLst/>
          </a:prstGeom>
          <a:noFill/>
          <a:ln>
            <a:noFill/>
          </a:ln>
        </p:spPr>
        <p:txBody>
          <a:bodyPr spcFirstLastPara="1" wrap="square" lIns="121900" tIns="121900" rIns="121900" bIns="121900" anchor="t" anchorCtr="0">
            <a:noAutofit/>
          </a:bodyPr>
          <a:lstStyle/>
          <a:p>
            <a:pPr>
              <a:lnSpc>
                <a:spcPct val="85000"/>
              </a:lnSpc>
              <a:buClr>
                <a:schemeClr val="dk1"/>
              </a:buClr>
              <a:buSzPts val="1100"/>
            </a:pPr>
            <a:r>
              <a:rPr lang="en" sz="3333">
                <a:solidFill>
                  <a:srgbClr val="003C46"/>
                </a:solidFill>
                <a:latin typeface="Lexend Deca"/>
                <a:ea typeface="Lexend Deca"/>
                <a:cs typeface="Lexend Deca"/>
                <a:sym typeface="Lexend Deca"/>
              </a:rPr>
              <a:t>Avoiding plagiarism</a:t>
            </a:r>
            <a:endParaRPr sz="3333">
              <a:solidFill>
                <a:srgbClr val="003C46"/>
              </a:solidFill>
              <a:latin typeface="Lexend Deca"/>
              <a:ea typeface="Lexend Deca"/>
              <a:cs typeface="Lexend Deca"/>
              <a:sym typeface="Lexend Deca"/>
            </a:endParaRPr>
          </a:p>
          <a:p>
            <a:pPr>
              <a:lnSpc>
                <a:spcPct val="115000"/>
              </a:lnSpc>
            </a:pPr>
            <a:endParaRPr sz="3333">
              <a:solidFill>
                <a:srgbClr val="003C46"/>
              </a:solidFill>
              <a:latin typeface="Lexend Deca"/>
              <a:ea typeface="Lexend Deca"/>
              <a:cs typeface="Lexend Deca"/>
              <a:sym typeface="Lexend Dec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B9AFE6-643F-4905-B14B-4E29B5A1AE63}"/>
              </a:ext>
            </a:extLst>
          </p:cNvPr>
          <p:cNvPicPr>
            <a:picLocks noChangeAspect="1"/>
          </p:cNvPicPr>
          <p:nvPr/>
        </p:nvPicPr>
        <p:blipFill>
          <a:blip r:embed="rId2"/>
          <a:stretch>
            <a:fillRect/>
          </a:stretch>
        </p:blipFill>
        <p:spPr>
          <a:xfrm>
            <a:off x="395438" y="1435596"/>
            <a:ext cx="11401124" cy="3986808"/>
          </a:xfrm>
          <a:prstGeom prst="rect">
            <a:avLst/>
          </a:prstGeom>
        </p:spPr>
      </p:pic>
      <p:pic>
        <p:nvPicPr>
          <p:cNvPr id="6" name="Google Shape;535;p59">
            <a:extLst>
              <a:ext uri="{FF2B5EF4-FFF2-40B4-BE49-F238E27FC236}">
                <a16:creationId xmlns:a16="http://schemas.microsoft.com/office/drawing/2014/main" id="{BC9B66B3-2612-498B-A9F4-CE1989FA6E53}"/>
              </a:ext>
            </a:extLst>
          </p:cNvPr>
          <p:cNvPicPr preferRelativeResize="0"/>
          <p:nvPr/>
        </p:nvPicPr>
        <p:blipFill rotWithShape="1">
          <a:blip r:embed="rId3">
            <a:alphaModFix/>
          </a:blip>
          <a:srcRect l="13413" t="13406" r="13406" b="13413"/>
          <a:stretch/>
        </p:blipFill>
        <p:spPr>
          <a:xfrm>
            <a:off x="9999534" y="249655"/>
            <a:ext cx="1759321" cy="777599"/>
          </a:xfrm>
          <a:prstGeom prst="rect">
            <a:avLst/>
          </a:prstGeom>
          <a:noFill/>
          <a:ln>
            <a:noFill/>
          </a:ln>
        </p:spPr>
      </p:pic>
    </p:spTree>
    <p:extLst>
      <p:ext uri="{BB962C8B-B14F-4D97-AF65-F5344CB8AC3E}">
        <p14:creationId xmlns:p14="http://schemas.microsoft.com/office/powerpoint/2010/main" val="1950291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p:nvPr/>
        </p:nvSpPr>
        <p:spPr>
          <a:xfrm rot="10800000">
            <a:off x="941133" y="2561867"/>
            <a:ext cx="4898400" cy="29348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427" name="Google Shape;427;p52"/>
          <p:cNvSpPr/>
          <p:nvPr/>
        </p:nvSpPr>
        <p:spPr>
          <a:xfrm>
            <a:off x="941133" y="2169968"/>
            <a:ext cx="4898400" cy="406400"/>
          </a:xfrm>
          <a:prstGeom prst="round2SameRect">
            <a:avLst>
              <a:gd name="adj1" fmla="val 16667"/>
              <a:gd name="adj2" fmla="val 0"/>
            </a:avLst>
          </a:prstGeom>
          <a:solidFill>
            <a:srgbClr val="B2C4C7"/>
          </a:solidFill>
          <a:ln>
            <a:noFill/>
          </a:ln>
        </p:spPr>
        <p:txBody>
          <a:bodyPr spcFirstLastPara="1" wrap="square" lIns="121900" tIns="121900" rIns="121900" bIns="121900" anchor="ctr" anchorCtr="0">
            <a:noAutofit/>
          </a:bodyPr>
          <a:lstStyle/>
          <a:p>
            <a:endParaRPr sz="2400"/>
          </a:p>
        </p:txBody>
      </p:sp>
      <p:sp>
        <p:nvSpPr>
          <p:cNvPr id="428" name="Google Shape;428;p52"/>
          <p:cNvSpPr/>
          <p:nvPr/>
        </p:nvSpPr>
        <p:spPr>
          <a:xfrm>
            <a:off x="6331300" y="2169968"/>
            <a:ext cx="4898400" cy="406400"/>
          </a:xfrm>
          <a:prstGeom prst="round2SameRect">
            <a:avLst>
              <a:gd name="adj1" fmla="val 16667"/>
              <a:gd name="adj2" fmla="val 0"/>
            </a:avLst>
          </a:prstGeom>
          <a:solidFill>
            <a:srgbClr val="FFE500"/>
          </a:solidFill>
          <a:ln>
            <a:noFill/>
          </a:ln>
        </p:spPr>
        <p:txBody>
          <a:bodyPr spcFirstLastPara="1" wrap="square" lIns="121900" tIns="121900" rIns="121900" bIns="121900" anchor="ctr" anchorCtr="0">
            <a:noAutofit/>
          </a:bodyPr>
          <a:lstStyle/>
          <a:p>
            <a:endParaRPr sz="2400"/>
          </a:p>
        </p:txBody>
      </p:sp>
      <p:sp>
        <p:nvSpPr>
          <p:cNvPr id="429" name="Google Shape;429;p52"/>
          <p:cNvSpPr/>
          <p:nvPr/>
        </p:nvSpPr>
        <p:spPr>
          <a:xfrm rot="10800000">
            <a:off x="6331300" y="2577567"/>
            <a:ext cx="4898400" cy="29112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430" name="Google Shape;430;p52"/>
          <p:cNvSpPr txBox="1"/>
          <p:nvPr/>
        </p:nvSpPr>
        <p:spPr>
          <a:xfrm>
            <a:off x="6534500" y="21699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Student work</a:t>
            </a:r>
            <a:endParaRPr sz="2400">
              <a:solidFill>
                <a:srgbClr val="003C46"/>
              </a:solidFill>
              <a:latin typeface="Lexend Deca"/>
              <a:ea typeface="Lexend Deca"/>
              <a:cs typeface="Lexend Deca"/>
              <a:sym typeface="Lexend Deca"/>
            </a:endParaRPr>
          </a:p>
        </p:txBody>
      </p:sp>
      <p:sp>
        <p:nvSpPr>
          <p:cNvPr id="431" name="Google Shape;431;p52"/>
          <p:cNvSpPr txBox="1"/>
          <p:nvPr/>
        </p:nvSpPr>
        <p:spPr>
          <a:xfrm>
            <a:off x="1105867" y="21699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Source text</a:t>
            </a:r>
            <a:endParaRPr sz="2400">
              <a:solidFill>
                <a:srgbClr val="003C46"/>
              </a:solidFill>
              <a:latin typeface="Lexend Deca"/>
              <a:ea typeface="Lexend Deca"/>
              <a:cs typeface="Lexend Deca"/>
              <a:sym typeface="Lexend Deca"/>
            </a:endParaRPr>
          </a:p>
        </p:txBody>
      </p:sp>
      <p:sp>
        <p:nvSpPr>
          <p:cNvPr id="432" name="Google Shape;432;p52"/>
          <p:cNvSpPr txBox="1"/>
          <p:nvPr/>
        </p:nvSpPr>
        <p:spPr>
          <a:xfrm>
            <a:off x="369616" y="6361333"/>
            <a:ext cx="2674000" cy="310000"/>
          </a:xfrm>
          <a:prstGeom prst="rect">
            <a:avLst/>
          </a:prstGeom>
          <a:noFill/>
          <a:ln>
            <a:noFill/>
          </a:ln>
        </p:spPr>
        <p:txBody>
          <a:bodyPr spcFirstLastPara="1" wrap="square" lIns="121900" tIns="60933" rIns="121900" bIns="60933" anchor="b" anchorCtr="0">
            <a:noAutofit/>
          </a:bodyPr>
          <a:lstStyle/>
          <a:p>
            <a:pPr>
              <a:buClr>
                <a:srgbClr val="FFFFFF"/>
              </a:buClr>
            </a:pPr>
            <a:r>
              <a:rPr lang="en" sz="800">
                <a:solidFill>
                  <a:srgbClr val="B2C4C7"/>
                </a:solidFill>
                <a:latin typeface="Open Sans"/>
                <a:ea typeface="Open Sans"/>
                <a:cs typeface="Open Sans"/>
                <a:sym typeface="Open Sans"/>
              </a:rPr>
              <a:t>© 2021 Turnitin LLC. All rights reserved.</a:t>
            </a:r>
            <a:endParaRPr sz="800">
              <a:solidFill>
                <a:srgbClr val="B2C4C7"/>
              </a:solidFill>
              <a:latin typeface="Open Sans"/>
              <a:ea typeface="Open Sans"/>
              <a:cs typeface="Open Sans"/>
              <a:sym typeface="Open Sans"/>
            </a:endParaRPr>
          </a:p>
        </p:txBody>
      </p:sp>
      <p:pic>
        <p:nvPicPr>
          <p:cNvPr id="433" name="Google Shape;433;p52"/>
          <p:cNvPicPr preferRelativeResize="0"/>
          <p:nvPr/>
        </p:nvPicPr>
        <p:blipFill rotWithShape="1">
          <a:blip r:embed="rId3">
            <a:alphaModFix/>
          </a:blip>
          <a:srcRect l="13413" t="13406" r="13406" b="13413"/>
          <a:stretch/>
        </p:blipFill>
        <p:spPr>
          <a:xfrm>
            <a:off x="9999534" y="249655"/>
            <a:ext cx="1759321" cy="777599"/>
          </a:xfrm>
          <a:prstGeom prst="rect">
            <a:avLst/>
          </a:prstGeom>
          <a:noFill/>
          <a:ln>
            <a:noFill/>
          </a:ln>
        </p:spPr>
      </p:pic>
      <p:sp>
        <p:nvSpPr>
          <p:cNvPr id="434" name="Google Shape;434;p52"/>
          <p:cNvSpPr txBox="1"/>
          <p:nvPr/>
        </p:nvSpPr>
        <p:spPr>
          <a:xfrm>
            <a:off x="1003200" y="881267"/>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3333">
                <a:solidFill>
                  <a:srgbClr val="003C46"/>
                </a:solidFill>
                <a:latin typeface="Lexend Deca"/>
                <a:ea typeface="Lexend Deca"/>
                <a:cs typeface="Lexend Deca"/>
                <a:sym typeface="Lexend Deca"/>
              </a:rPr>
              <a:t>Practice A</a:t>
            </a:r>
            <a:endParaRPr sz="3467">
              <a:solidFill>
                <a:srgbClr val="003C46"/>
              </a:solidFill>
              <a:latin typeface="Lexend Deca"/>
              <a:ea typeface="Lexend Deca"/>
              <a:cs typeface="Lexend Deca"/>
              <a:sym typeface="Lexend Deca"/>
            </a:endParaRPr>
          </a:p>
        </p:txBody>
      </p:sp>
      <p:sp>
        <p:nvSpPr>
          <p:cNvPr id="435" name="Google Shape;435;p52"/>
          <p:cNvSpPr txBox="1"/>
          <p:nvPr/>
        </p:nvSpPr>
        <p:spPr>
          <a:xfrm>
            <a:off x="1003200" y="2666100"/>
            <a:ext cx="4589200" cy="27888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solidFill>
                  <a:schemeClr val="dk2"/>
                </a:solidFill>
                <a:latin typeface="Open Sans"/>
                <a:ea typeface="Open Sans"/>
                <a:cs typeface="Open Sans"/>
                <a:sym typeface="Open Sans"/>
              </a:rPr>
              <a:t>There is no incongruity in the idea that in the very earliest period of man's habitation of this world he made a friend and companion of some sort of aboriginal representative of our modern dog, and that in return for its aid in protecting him from wilder animals, and in guarding his sheep and goats, he gave it a share of his food, a corner in his dwelling, and grew to trust it and care for it. Probably the animal was originally little else than an unusually gentle jackal, or an ailing wolf driven by its companions from the wild marauding pack to seeks shelter in alien surroundings.</a:t>
            </a:r>
            <a:endParaRPr sz="1333">
              <a:solidFill>
                <a:schemeClr val="dk2"/>
              </a:solidFill>
              <a:latin typeface="Open Sans"/>
              <a:ea typeface="Open Sans"/>
              <a:cs typeface="Open Sans"/>
              <a:sym typeface="Open Sans"/>
            </a:endParaRPr>
          </a:p>
          <a:p>
            <a:pPr>
              <a:lnSpc>
                <a:spcPct val="115000"/>
              </a:lnSpc>
            </a:pPr>
            <a:endParaRPr sz="2400">
              <a:solidFill>
                <a:srgbClr val="434343"/>
              </a:solidFill>
              <a:latin typeface="Open Sans"/>
              <a:ea typeface="Open Sans"/>
              <a:cs typeface="Open Sans"/>
              <a:sym typeface="Open Sans"/>
            </a:endParaRPr>
          </a:p>
          <a:p>
            <a:pPr>
              <a:lnSpc>
                <a:spcPct val="115000"/>
              </a:lnSpc>
            </a:pPr>
            <a:endParaRPr sz="2400">
              <a:solidFill>
                <a:schemeClr val="dk2"/>
              </a:solidFill>
              <a:latin typeface="Open Sans"/>
              <a:ea typeface="Open Sans"/>
              <a:cs typeface="Open Sans"/>
              <a:sym typeface="Open Sans"/>
            </a:endParaRPr>
          </a:p>
          <a:p>
            <a:pPr>
              <a:lnSpc>
                <a:spcPct val="150000"/>
              </a:lnSpc>
            </a:pPr>
            <a:endParaRPr sz="1600">
              <a:solidFill>
                <a:schemeClr val="dk2"/>
              </a:solidFill>
              <a:latin typeface="Open Sans"/>
              <a:ea typeface="Open Sans"/>
              <a:cs typeface="Open Sans"/>
              <a:sym typeface="Open Sans"/>
            </a:endParaRPr>
          </a:p>
          <a:p>
            <a:pPr>
              <a:lnSpc>
                <a:spcPct val="115000"/>
              </a:lnSpc>
              <a:spcAft>
                <a:spcPts val="2133"/>
              </a:spcAft>
            </a:pPr>
            <a:endParaRPr sz="2000">
              <a:solidFill>
                <a:srgbClr val="575757"/>
              </a:solidFill>
              <a:latin typeface="Open Sans"/>
              <a:ea typeface="Open Sans"/>
              <a:cs typeface="Open Sans"/>
              <a:sym typeface="Open Sans"/>
            </a:endParaRPr>
          </a:p>
        </p:txBody>
      </p:sp>
      <p:sp>
        <p:nvSpPr>
          <p:cNvPr id="436" name="Google Shape;436;p52"/>
          <p:cNvSpPr txBox="1"/>
          <p:nvPr/>
        </p:nvSpPr>
        <p:spPr>
          <a:xfrm>
            <a:off x="6485900" y="2663267"/>
            <a:ext cx="4589200" cy="27888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solidFill>
                  <a:schemeClr val="dk2"/>
                </a:solidFill>
              </a:rPr>
              <a:t>There is no difference </a:t>
            </a:r>
            <a:r>
              <a:rPr lang="en" sz="1333" dirty="0">
                <a:solidFill>
                  <a:srgbClr val="FF0000"/>
                </a:solidFill>
                <a:highlight>
                  <a:srgbClr val="FFE599"/>
                </a:highlight>
              </a:rPr>
              <a:t>in the idea that in the very earliest</a:t>
            </a:r>
            <a:endParaRPr sz="1333" dirty="0">
              <a:solidFill>
                <a:srgbClr val="FF0000"/>
              </a:solidFill>
              <a:highlight>
                <a:srgbClr val="FFE599"/>
              </a:highlight>
            </a:endParaRPr>
          </a:p>
          <a:p>
            <a:pPr>
              <a:lnSpc>
                <a:spcPct val="115000"/>
              </a:lnSpc>
            </a:pPr>
            <a:r>
              <a:rPr lang="en" sz="1333" dirty="0">
                <a:solidFill>
                  <a:srgbClr val="FF0000"/>
                </a:solidFill>
                <a:highlight>
                  <a:srgbClr val="FFE599"/>
                </a:highlight>
              </a:rPr>
              <a:t>period of man's habitation of this world he made a friend</a:t>
            </a:r>
            <a:endParaRPr sz="1333" dirty="0">
              <a:solidFill>
                <a:srgbClr val="FF0000"/>
              </a:solidFill>
              <a:highlight>
                <a:srgbClr val="FFE599"/>
              </a:highlight>
            </a:endParaRPr>
          </a:p>
          <a:p>
            <a:pPr>
              <a:lnSpc>
                <a:spcPct val="115000"/>
              </a:lnSpc>
            </a:pPr>
            <a:r>
              <a:rPr lang="en" sz="1333" dirty="0">
                <a:solidFill>
                  <a:srgbClr val="FF0000"/>
                </a:solidFill>
                <a:highlight>
                  <a:srgbClr val="FFE599"/>
                </a:highlight>
              </a:rPr>
              <a:t>and companion of some sort of</a:t>
            </a:r>
            <a:r>
              <a:rPr lang="en" sz="1333" dirty="0">
                <a:solidFill>
                  <a:srgbClr val="FF0000"/>
                </a:solidFill>
              </a:rPr>
              <a:t> </a:t>
            </a:r>
            <a:r>
              <a:rPr lang="en" sz="1333" dirty="0">
                <a:solidFill>
                  <a:schemeClr val="dk2"/>
                </a:solidFill>
              </a:rPr>
              <a:t>native </a:t>
            </a:r>
            <a:r>
              <a:rPr lang="en" sz="1333" dirty="0">
                <a:solidFill>
                  <a:srgbClr val="FF0000"/>
                </a:solidFill>
                <a:highlight>
                  <a:srgbClr val="FFE599"/>
                </a:highlight>
              </a:rPr>
              <a:t>representative of</a:t>
            </a:r>
            <a:endParaRPr sz="1333" dirty="0">
              <a:solidFill>
                <a:srgbClr val="FF0000"/>
              </a:solidFill>
              <a:highlight>
                <a:srgbClr val="FFE599"/>
              </a:highlight>
            </a:endParaRPr>
          </a:p>
          <a:p>
            <a:pPr>
              <a:lnSpc>
                <a:spcPct val="115000"/>
              </a:lnSpc>
            </a:pPr>
            <a:r>
              <a:rPr lang="en" sz="1333" dirty="0">
                <a:solidFill>
                  <a:srgbClr val="FF0000"/>
                </a:solidFill>
                <a:highlight>
                  <a:srgbClr val="FFE599"/>
                </a:highlight>
              </a:rPr>
              <a:t>our modern dog, and that in return for its</a:t>
            </a:r>
            <a:r>
              <a:rPr lang="en" sz="1333" dirty="0">
                <a:solidFill>
                  <a:schemeClr val="dk2"/>
                </a:solidFill>
              </a:rPr>
              <a:t> help </a:t>
            </a:r>
            <a:r>
              <a:rPr lang="en" sz="1333" dirty="0">
                <a:solidFill>
                  <a:srgbClr val="FF0000"/>
                </a:solidFill>
                <a:highlight>
                  <a:srgbClr val="FFE599"/>
                </a:highlight>
              </a:rPr>
              <a:t>in</a:t>
            </a:r>
            <a:endParaRPr sz="1333" dirty="0">
              <a:solidFill>
                <a:srgbClr val="FF0000"/>
              </a:solidFill>
              <a:highlight>
                <a:srgbClr val="FFE599"/>
              </a:highlight>
            </a:endParaRPr>
          </a:p>
          <a:p>
            <a:pPr>
              <a:lnSpc>
                <a:spcPct val="115000"/>
              </a:lnSpc>
            </a:pPr>
            <a:r>
              <a:rPr lang="en" sz="1333" dirty="0">
                <a:solidFill>
                  <a:srgbClr val="FF0000"/>
                </a:solidFill>
                <a:highlight>
                  <a:srgbClr val="FFE599"/>
                </a:highlight>
              </a:rPr>
              <a:t>protecting him from wilder animals, and in guarding his</a:t>
            </a:r>
            <a:endParaRPr sz="1333" dirty="0">
              <a:solidFill>
                <a:srgbClr val="FF0000"/>
              </a:solidFill>
              <a:highlight>
                <a:srgbClr val="FFE599"/>
              </a:highlight>
            </a:endParaRPr>
          </a:p>
          <a:p>
            <a:pPr>
              <a:lnSpc>
                <a:spcPct val="115000"/>
              </a:lnSpc>
            </a:pPr>
            <a:r>
              <a:rPr lang="en" sz="1333" dirty="0">
                <a:solidFill>
                  <a:srgbClr val="FF0000"/>
                </a:solidFill>
                <a:highlight>
                  <a:srgbClr val="FFE599"/>
                </a:highlight>
              </a:rPr>
              <a:t>sheep and goats, he gave it a share of his food, a corner</a:t>
            </a:r>
            <a:endParaRPr sz="1333" dirty="0">
              <a:solidFill>
                <a:srgbClr val="FF0000"/>
              </a:solidFill>
              <a:highlight>
                <a:srgbClr val="FFE599"/>
              </a:highlight>
            </a:endParaRPr>
          </a:p>
          <a:p>
            <a:pPr>
              <a:lnSpc>
                <a:spcPct val="115000"/>
              </a:lnSpc>
            </a:pPr>
            <a:r>
              <a:rPr lang="en" sz="1333" dirty="0">
                <a:solidFill>
                  <a:srgbClr val="FF0000"/>
                </a:solidFill>
                <a:highlight>
                  <a:srgbClr val="FFE599"/>
                </a:highlight>
              </a:rPr>
              <a:t>in his </a:t>
            </a:r>
            <a:r>
              <a:rPr lang="en" sz="1333" dirty="0">
                <a:solidFill>
                  <a:schemeClr val="dk2"/>
                </a:solidFill>
              </a:rPr>
              <a:t>home </a:t>
            </a:r>
            <a:r>
              <a:rPr lang="en" sz="1333" dirty="0">
                <a:solidFill>
                  <a:srgbClr val="FF0000"/>
                </a:solidFill>
                <a:highlight>
                  <a:srgbClr val="FFE599"/>
                </a:highlight>
              </a:rPr>
              <a:t>and grew to trust it and care for it. Probably</a:t>
            </a:r>
            <a:endParaRPr sz="1333" dirty="0">
              <a:solidFill>
                <a:srgbClr val="FF0000"/>
              </a:solidFill>
              <a:highlight>
                <a:srgbClr val="FFE599"/>
              </a:highlight>
            </a:endParaRPr>
          </a:p>
          <a:p>
            <a:pPr>
              <a:lnSpc>
                <a:spcPct val="115000"/>
              </a:lnSpc>
            </a:pPr>
            <a:r>
              <a:rPr lang="en" sz="1333" dirty="0">
                <a:solidFill>
                  <a:srgbClr val="FF0000"/>
                </a:solidFill>
                <a:highlight>
                  <a:srgbClr val="FFE599"/>
                </a:highlight>
              </a:rPr>
              <a:t>the animal was originally little else than an unusually</a:t>
            </a:r>
            <a:endParaRPr sz="1333" dirty="0">
              <a:solidFill>
                <a:srgbClr val="FF0000"/>
              </a:solidFill>
              <a:highlight>
                <a:srgbClr val="FFE599"/>
              </a:highlight>
            </a:endParaRPr>
          </a:p>
          <a:p>
            <a:pPr>
              <a:lnSpc>
                <a:spcPct val="115000"/>
              </a:lnSpc>
            </a:pPr>
            <a:r>
              <a:rPr lang="en" sz="1333" dirty="0">
                <a:solidFill>
                  <a:srgbClr val="FF0000"/>
                </a:solidFill>
                <a:highlight>
                  <a:srgbClr val="FFE599"/>
                </a:highlight>
              </a:rPr>
              <a:t>gentle jackal, or an ailing wolf driven by its companions</a:t>
            </a:r>
            <a:endParaRPr sz="1333" dirty="0">
              <a:solidFill>
                <a:srgbClr val="FF0000"/>
              </a:solidFill>
              <a:highlight>
                <a:srgbClr val="FFE599"/>
              </a:highlight>
            </a:endParaRPr>
          </a:p>
          <a:p>
            <a:pPr>
              <a:lnSpc>
                <a:spcPct val="115000"/>
              </a:lnSpc>
            </a:pPr>
            <a:r>
              <a:rPr lang="en" sz="1333" dirty="0">
                <a:solidFill>
                  <a:srgbClr val="FF0000"/>
                </a:solidFill>
                <a:highlight>
                  <a:srgbClr val="FFE599"/>
                </a:highlight>
              </a:rPr>
              <a:t>from the wild marauding pack to seek shelter in</a:t>
            </a:r>
            <a:r>
              <a:rPr lang="en" sz="1333" dirty="0">
                <a:solidFill>
                  <a:srgbClr val="FF0000"/>
                </a:solidFill>
              </a:rPr>
              <a:t> </a:t>
            </a:r>
            <a:r>
              <a:rPr lang="en" sz="1333" dirty="0">
                <a:solidFill>
                  <a:schemeClr val="dk2"/>
                </a:solidFill>
              </a:rPr>
              <a:t>strange</a:t>
            </a:r>
            <a:endParaRPr sz="1333" dirty="0">
              <a:solidFill>
                <a:schemeClr val="dk2"/>
              </a:solidFill>
            </a:endParaRPr>
          </a:p>
          <a:p>
            <a:pPr>
              <a:lnSpc>
                <a:spcPct val="115000"/>
              </a:lnSpc>
            </a:pPr>
            <a:r>
              <a:rPr lang="en" sz="1333" dirty="0">
                <a:solidFill>
                  <a:srgbClr val="FF0000"/>
                </a:solidFill>
                <a:highlight>
                  <a:srgbClr val="FFE599"/>
                </a:highlight>
              </a:rPr>
              <a:t>surroundings</a:t>
            </a:r>
            <a:r>
              <a:rPr lang="en" sz="1333" dirty="0">
                <a:solidFill>
                  <a:schemeClr val="dk2"/>
                </a:solidFill>
                <a:highlight>
                  <a:srgbClr val="FFE599"/>
                </a:highlight>
              </a:rPr>
              <a:t>.</a:t>
            </a:r>
            <a:endParaRPr sz="1467" dirty="0">
              <a:solidFill>
                <a:schemeClr val="dk2"/>
              </a:solidFill>
              <a:highlight>
                <a:srgbClr val="FFE599"/>
              </a:highlight>
              <a:latin typeface="Open Sans"/>
              <a:ea typeface="Open Sans"/>
              <a:cs typeface="Open Sans"/>
              <a:sym typeface="Open Sans"/>
            </a:endParaRPr>
          </a:p>
          <a:p>
            <a:pPr>
              <a:lnSpc>
                <a:spcPct val="115000"/>
              </a:lnSpc>
            </a:pPr>
            <a:endParaRPr sz="2400" dirty="0">
              <a:solidFill>
                <a:srgbClr val="434343"/>
              </a:solidFill>
              <a:latin typeface="Open Sans"/>
              <a:ea typeface="Open Sans"/>
              <a:cs typeface="Open Sans"/>
              <a:sym typeface="Open Sans"/>
            </a:endParaRPr>
          </a:p>
          <a:p>
            <a:pPr>
              <a:lnSpc>
                <a:spcPct val="115000"/>
              </a:lnSpc>
            </a:pPr>
            <a:endParaRPr sz="2400" dirty="0">
              <a:solidFill>
                <a:schemeClr val="dk2"/>
              </a:solidFill>
              <a:latin typeface="Open Sans"/>
              <a:ea typeface="Open Sans"/>
              <a:cs typeface="Open Sans"/>
              <a:sym typeface="Open Sans"/>
            </a:endParaRPr>
          </a:p>
          <a:p>
            <a:pPr>
              <a:lnSpc>
                <a:spcPct val="150000"/>
              </a:lnSpc>
            </a:pPr>
            <a:endParaRPr sz="1600" dirty="0">
              <a:solidFill>
                <a:schemeClr val="dk2"/>
              </a:solidFill>
              <a:latin typeface="Open Sans"/>
              <a:ea typeface="Open Sans"/>
              <a:cs typeface="Open Sans"/>
              <a:sym typeface="Open Sans"/>
            </a:endParaRPr>
          </a:p>
          <a:p>
            <a:pPr>
              <a:lnSpc>
                <a:spcPct val="115000"/>
              </a:lnSpc>
              <a:spcAft>
                <a:spcPts val="2133"/>
              </a:spcAft>
            </a:pPr>
            <a:endParaRPr sz="2000" dirty="0">
              <a:solidFill>
                <a:srgbClr val="575757"/>
              </a:solidFill>
              <a:latin typeface="Open Sans"/>
              <a:ea typeface="Open Sans"/>
              <a:cs typeface="Open Sans"/>
              <a:sym typeface="Open Sans"/>
            </a:endParaRPr>
          </a:p>
        </p:txBody>
      </p:sp>
      <p:sp>
        <p:nvSpPr>
          <p:cNvPr id="437" name="Google Shape;437;p52"/>
          <p:cNvSpPr txBox="1"/>
          <p:nvPr/>
        </p:nvSpPr>
        <p:spPr>
          <a:xfrm>
            <a:off x="1008000" y="5885734"/>
            <a:ext cx="5602800" cy="423152"/>
          </a:xfrm>
          <a:prstGeom prst="rect">
            <a:avLst/>
          </a:prstGeom>
          <a:noFill/>
          <a:ln>
            <a:noFill/>
          </a:ln>
        </p:spPr>
        <p:txBody>
          <a:bodyPr spcFirstLastPara="1" wrap="square" lIns="121900" tIns="121900" rIns="121900" bIns="121900" anchor="t" anchorCtr="0">
            <a:spAutoFit/>
          </a:bodyPr>
          <a:lstStyle/>
          <a:p>
            <a:pPr>
              <a:lnSpc>
                <a:spcPct val="115000"/>
              </a:lnSpc>
            </a:pPr>
            <a:r>
              <a:rPr lang="en" sz="1000">
                <a:solidFill>
                  <a:srgbClr val="9F9F9F"/>
                </a:solidFill>
                <a:latin typeface="Open Sans"/>
                <a:ea typeface="Open Sans"/>
                <a:cs typeface="Open Sans"/>
                <a:sym typeface="Open Sans"/>
              </a:rPr>
              <a:t>Leighton, Robert. Dogs and All about Them. London: Cassell and Company, Ltd., 1910.</a:t>
            </a:r>
            <a:endParaRPr sz="1000">
              <a:solidFill>
                <a:srgbClr val="9F9F9F"/>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3"/>
          <p:cNvSpPr/>
          <p:nvPr/>
        </p:nvSpPr>
        <p:spPr>
          <a:xfrm rot="10800000">
            <a:off x="941133" y="2561867"/>
            <a:ext cx="4898400" cy="29348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443" name="Google Shape;443;p53"/>
          <p:cNvSpPr/>
          <p:nvPr/>
        </p:nvSpPr>
        <p:spPr>
          <a:xfrm rot="10800000">
            <a:off x="6331300" y="2577567"/>
            <a:ext cx="4898400" cy="29112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444" name="Google Shape;444;p53"/>
          <p:cNvSpPr txBox="1"/>
          <p:nvPr/>
        </p:nvSpPr>
        <p:spPr>
          <a:xfrm>
            <a:off x="1003200" y="881267"/>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3333">
                <a:solidFill>
                  <a:srgbClr val="003C46"/>
                </a:solidFill>
                <a:latin typeface="Lexend Deca"/>
                <a:ea typeface="Lexend Deca"/>
                <a:cs typeface="Lexend Deca"/>
                <a:sym typeface="Lexend Deca"/>
              </a:rPr>
              <a:t>Practice B</a:t>
            </a:r>
            <a:endParaRPr sz="3467">
              <a:solidFill>
                <a:srgbClr val="003C46"/>
              </a:solidFill>
              <a:latin typeface="Lexend Deca"/>
              <a:ea typeface="Lexend Deca"/>
              <a:cs typeface="Lexend Deca"/>
              <a:sym typeface="Lexend Deca"/>
            </a:endParaRPr>
          </a:p>
        </p:txBody>
      </p:sp>
      <p:sp>
        <p:nvSpPr>
          <p:cNvPr id="445" name="Google Shape;445;p53"/>
          <p:cNvSpPr txBox="1"/>
          <p:nvPr/>
        </p:nvSpPr>
        <p:spPr>
          <a:xfrm>
            <a:off x="1003200" y="2666100"/>
            <a:ext cx="4589200" cy="27888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solidFill>
                  <a:schemeClr val="dk2"/>
                </a:solidFill>
                <a:latin typeface="Open Sans"/>
                <a:ea typeface="Open Sans"/>
                <a:cs typeface="Open Sans"/>
                <a:sym typeface="Open Sans"/>
              </a:rPr>
              <a:t>It is a significant circumstance when we come to</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consider the probable origin of the dog, that there are</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indications of his domestication at such early periods by so many peoples in different parts of the world. As we have seen, dogs were more or less subjugated and tamed by primitive man, by the Assyrians, Egyptians,</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Phoenicians, Greeks, and Romans, as also by the ancient barbaric tribes of the western hemisphere. The important question now arises: Had all these dogs a common origin in a definite parent stock, or did they spring from separate and unrelated parents?</a:t>
            </a:r>
            <a:endParaRPr sz="1333">
              <a:solidFill>
                <a:schemeClr val="dk2"/>
              </a:solidFill>
              <a:latin typeface="Open Sans"/>
              <a:ea typeface="Open Sans"/>
              <a:cs typeface="Open Sans"/>
              <a:sym typeface="Open Sans"/>
            </a:endParaRPr>
          </a:p>
          <a:p>
            <a:pPr>
              <a:lnSpc>
                <a:spcPct val="115000"/>
              </a:lnSpc>
            </a:pPr>
            <a:endParaRPr sz="1333">
              <a:solidFill>
                <a:schemeClr val="dk2"/>
              </a:solidFill>
              <a:latin typeface="Open Sans"/>
              <a:ea typeface="Open Sans"/>
              <a:cs typeface="Open Sans"/>
              <a:sym typeface="Open Sans"/>
            </a:endParaRPr>
          </a:p>
          <a:p>
            <a:pPr>
              <a:lnSpc>
                <a:spcPct val="115000"/>
              </a:lnSpc>
            </a:pPr>
            <a:endParaRPr sz="2400">
              <a:solidFill>
                <a:srgbClr val="434343"/>
              </a:solidFill>
              <a:latin typeface="Open Sans"/>
              <a:ea typeface="Open Sans"/>
              <a:cs typeface="Open Sans"/>
              <a:sym typeface="Open Sans"/>
            </a:endParaRPr>
          </a:p>
          <a:p>
            <a:pPr>
              <a:lnSpc>
                <a:spcPct val="115000"/>
              </a:lnSpc>
            </a:pPr>
            <a:endParaRPr sz="2400">
              <a:solidFill>
                <a:schemeClr val="dk2"/>
              </a:solidFill>
              <a:latin typeface="Open Sans"/>
              <a:ea typeface="Open Sans"/>
              <a:cs typeface="Open Sans"/>
              <a:sym typeface="Open Sans"/>
            </a:endParaRPr>
          </a:p>
          <a:p>
            <a:pPr>
              <a:lnSpc>
                <a:spcPct val="150000"/>
              </a:lnSpc>
            </a:pPr>
            <a:endParaRPr sz="1600">
              <a:solidFill>
                <a:schemeClr val="dk2"/>
              </a:solidFill>
              <a:latin typeface="Open Sans"/>
              <a:ea typeface="Open Sans"/>
              <a:cs typeface="Open Sans"/>
              <a:sym typeface="Open Sans"/>
            </a:endParaRPr>
          </a:p>
          <a:p>
            <a:pPr>
              <a:lnSpc>
                <a:spcPct val="115000"/>
              </a:lnSpc>
              <a:spcAft>
                <a:spcPts val="2133"/>
              </a:spcAft>
            </a:pPr>
            <a:endParaRPr sz="2000">
              <a:solidFill>
                <a:srgbClr val="575757"/>
              </a:solidFill>
              <a:latin typeface="Open Sans"/>
              <a:ea typeface="Open Sans"/>
              <a:cs typeface="Open Sans"/>
              <a:sym typeface="Open Sans"/>
            </a:endParaRPr>
          </a:p>
        </p:txBody>
      </p:sp>
      <p:sp>
        <p:nvSpPr>
          <p:cNvPr id="446" name="Google Shape;446;p53"/>
          <p:cNvSpPr txBox="1"/>
          <p:nvPr/>
        </p:nvSpPr>
        <p:spPr>
          <a:xfrm>
            <a:off x="6408800" y="2663267"/>
            <a:ext cx="4589200" cy="2788800"/>
          </a:xfrm>
          <a:prstGeom prst="rect">
            <a:avLst/>
          </a:prstGeom>
          <a:noFill/>
          <a:ln>
            <a:noFill/>
          </a:ln>
        </p:spPr>
        <p:txBody>
          <a:bodyPr spcFirstLastPara="1" wrap="square" lIns="121900" tIns="121900" rIns="121900" bIns="121900" anchor="t" anchorCtr="0">
            <a:noAutofit/>
          </a:bodyPr>
          <a:lstStyle/>
          <a:p>
            <a:pPr>
              <a:lnSpc>
                <a:spcPct val="115000"/>
              </a:lnSpc>
            </a:pPr>
            <a:r>
              <a:rPr lang="en" dirty="0">
                <a:solidFill>
                  <a:schemeClr val="dk2"/>
                </a:solidFill>
                <a:latin typeface="Open Sans"/>
                <a:ea typeface="Open Sans"/>
                <a:cs typeface="Open Sans"/>
                <a:sym typeface="Open Sans"/>
              </a:rPr>
              <a:t>The origin of different types of dogs</a:t>
            </a:r>
            <a:endParaRPr dirty="0">
              <a:solidFill>
                <a:schemeClr val="dk2"/>
              </a:solidFill>
              <a:latin typeface="Open Sans"/>
              <a:ea typeface="Open Sans"/>
              <a:cs typeface="Open Sans"/>
              <a:sym typeface="Open Sans"/>
            </a:endParaRPr>
          </a:p>
          <a:p>
            <a:pPr>
              <a:lnSpc>
                <a:spcPct val="115000"/>
              </a:lnSpc>
            </a:pPr>
            <a:r>
              <a:rPr lang="en" dirty="0">
                <a:solidFill>
                  <a:schemeClr val="dk2"/>
                </a:solidFill>
                <a:latin typeface="Open Sans"/>
                <a:ea typeface="Open Sans"/>
                <a:cs typeface="Open Sans"/>
                <a:sym typeface="Open Sans"/>
              </a:rPr>
              <a:t>can be a perplexing question. As</a:t>
            </a:r>
            <a:endParaRPr dirty="0">
              <a:solidFill>
                <a:schemeClr val="dk2"/>
              </a:solidFill>
              <a:latin typeface="Open Sans"/>
              <a:ea typeface="Open Sans"/>
              <a:cs typeface="Open Sans"/>
              <a:sym typeface="Open Sans"/>
            </a:endParaRPr>
          </a:p>
          <a:p>
            <a:pPr>
              <a:lnSpc>
                <a:spcPct val="115000"/>
              </a:lnSpc>
            </a:pPr>
            <a:r>
              <a:rPr lang="en" dirty="0">
                <a:solidFill>
                  <a:schemeClr val="dk2"/>
                </a:solidFill>
                <a:latin typeface="Open Sans"/>
                <a:ea typeface="Open Sans"/>
                <a:cs typeface="Open Sans"/>
                <a:sym typeface="Open Sans"/>
              </a:rPr>
              <a:t>Leighton (1910) asks in Dogs and All</a:t>
            </a:r>
            <a:endParaRPr dirty="0">
              <a:solidFill>
                <a:schemeClr val="dk2"/>
              </a:solidFill>
              <a:latin typeface="Open Sans"/>
              <a:ea typeface="Open Sans"/>
              <a:cs typeface="Open Sans"/>
              <a:sym typeface="Open Sans"/>
            </a:endParaRPr>
          </a:p>
          <a:p>
            <a:pPr>
              <a:lnSpc>
                <a:spcPct val="115000"/>
              </a:lnSpc>
            </a:pPr>
            <a:r>
              <a:rPr lang="en" dirty="0">
                <a:solidFill>
                  <a:schemeClr val="dk2"/>
                </a:solidFill>
                <a:latin typeface="Open Sans"/>
                <a:ea typeface="Open Sans"/>
                <a:cs typeface="Open Sans"/>
                <a:sym typeface="Open Sans"/>
              </a:rPr>
              <a:t>About Them, “</a:t>
            </a:r>
            <a:r>
              <a:rPr lang="en" dirty="0">
                <a:solidFill>
                  <a:srgbClr val="FF0000"/>
                </a:solidFill>
                <a:highlight>
                  <a:srgbClr val="FFE599"/>
                </a:highlight>
                <a:latin typeface="Open Sans"/>
                <a:ea typeface="Open Sans"/>
                <a:cs typeface="Open Sans"/>
                <a:sym typeface="Open Sans"/>
              </a:rPr>
              <a:t>Had all these dogs a</a:t>
            </a:r>
            <a:endParaRPr dirty="0">
              <a:solidFill>
                <a:srgbClr val="FF0000"/>
              </a:solidFill>
              <a:highlight>
                <a:srgbClr val="FFE599"/>
              </a:highlight>
              <a:latin typeface="Open Sans"/>
              <a:ea typeface="Open Sans"/>
              <a:cs typeface="Open Sans"/>
              <a:sym typeface="Open Sans"/>
            </a:endParaRPr>
          </a:p>
          <a:p>
            <a:pPr>
              <a:lnSpc>
                <a:spcPct val="115000"/>
              </a:lnSpc>
            </a:pPr>
            <a:r>
              <a:rPr lang="en" dirty="0">
                <a:solidFill>
                  <a:srgbClr val="FF0000"/>
                </a:solidFill>
                <a:highlight>
                  <a:srgbClr val="FFE599"/>
                </a:highlight>
                <a:latin typeface="Open Sans"/>
                <a:ea typeface="Open Sans"/>
                <a:cs typeface="Open Sans"/>
                <a:sym typeface="Open Sans"/>
              </a:rPr>
              <a:t>common origin in a definite parent</a:t>
            </a:r>
            <a:endParaRPr dirty="0">
              <a:solidFill>
                <a:srgbClr val="FF0000"/>
              </a:solidFill>
              <a:highlight>
                <a:srgbClr val="FFE599"/>
              </a:highlight>
              <a:latin typeface="Open Sans"/>
              <a:ea typeface="Open Sans"/>
              <a:cs typeface="Open Sans"/>
              <a:sym typeface="Open Sans"/>
            </a:endParaRPr>
          </a:p>
          <a:p>
            <a:pPr>
              <a:lnSpc>
                <a:spcPct val="115000"/>
              </a:lnSpc>
            </a:pPr>
            <a:r>
              <a:rPr lang="en" dirty="0">
                <a:solidFill>
                  <a:srgbClr val="FF0000"/>
                </a:solidFill>
                <a:highlight>
                  <a:srgbClr val="FFE599"/>
                </a:highlight>
                <a:latin typeface="Open Sans"/>
                <a:ea typeface="Open Sans"/>
                <a:cs typeface="Open Sans"/>
                <a:sym typeface="Open Sans"/>
              </a:rPr>
              <a:t>stock, or did they spring from</a:t>
            </a:r>
            <a:endParaRPr dirty="0">
              <a:solidFill>
                <a:srgbClr val="FF0000"/>
              </a:solidFill>
              <a:highlight>
                <a:srgbClr val="FFE599"/>
              </a:highlight>
              <a:latin typeface="Open Sans"/>
              <a:ea typeface="Open Sans"/>
              <a:cs typeface="Open Sans"/>
              <a:sym typeface="Open Sans"/>
            </a:endParaRPr>
          </a:p>
          <a:p>
            <a:pPr>
              <a:lnSpc>
                <a:spcPct val="115000"/>
              </a:lnSpc>
            </a:pPr>
            <a:r>
              <a:rPr lang="en" dirty="0">
                <a:solidFill>
                  <a:srgbClr val="FF0000"/>
                </a:solidFill>
                <a:highlight>
                  <a:srgbClr val="FFE599"/>
                </a:highlight>
                <a:latin typeface="Open Sans"/>
                <a:ea typeface="Open Sans"/>
                <a:cs typeface="Open Sans"/>
                <a:sym typeface="Open Sans"/>
              </a:rPr>
              <a:t>separate and unrelated parents?</a:t>
            </a:r>
            <a:r>
              <a:rPr lang="en" dirty="0">
                <a:solidFill>
                  <a:srgbClr val="FF0000"/>
                </a:solidFill>
                <a:latin typeface="Open Sans"/>
                <a:ea typeface="Open Sans"/>
                <a:cs typeface="Open Sans"/>
                <a:sym typeface="Open Sans"/>
              </a:rPr>
              <a:t>” </a:t>
            </a:r>
            <a:r>
              <a:rPr lang="en" dirty="0">
                <a:solidFill>
                  <a:schemeClr val="dk2"/>
                </a:solidFill>
                <a:latin typeface="Open Sans"/>
                <a:ea typeface="Open Sans"/>
                <a:cs typeface="Open Sans"/>
                <a:sym typeface="Open Sans"/>
              </a:rPr>
              <a:t>(20).</a:t>
            </a:r>
            <a:endParaRPr dirty="0">
              <a:solidFill>
                <a:schemeClr val="dk2"/>
              </a:solidFill>
              <a:latin typeface="Open Sans"/>
              <a:ea typeface="Open Sans"/>
              <a:cs typeface="Open Sans"/>
              <a:sym typeface="Open Sans"/>
            </a:endParaRPr>
          </a:p>
          <a:p>
            <a:pPr>
              <a:lnSpc>
                <a:spcPct val="115000"/>
              </a:lnSpc>
            </a:pPr>
            <a:endParaRPr sz="1333" dirty="0">
              <a:solidFill>
                <a:schemeClr val="dk2"/>
              </a:solidFill>
            </a:endParaRPr>
          </a:p>
          <a:p>
            <a:pPr>
              <a:lnSpc>
                <a:spcPct val="115000"/>
              </a:lnSpc>
            </a:pPr>
            <a:endParaRPr sz="2400" dirty="0">
              <a:solidFill>
                <a:srgbClr val="434343"/>
              </a:solidFill>
              <a:latin typeface="Open Sans"/>
              <a:ea typeface="Open Sans"/>
              <a:cs typeface="Open Sans"/>
              <a:sym typeface="Open Sans"/>
            </a:endParaRPr>
          </a:p>
          <a:p>
            <a:pPr>
              <a:lnSpc>
                <a:spcPct val="115000"/>
              </a:lnSpc>
            </a:pPr>
            <a:endParaRPr sz="2400" dirty="0">
              <a:solidFill>
                <a:schemeClr val="dk2"/>
              </a:solidFill>
              <a:latin typeface="Open Sans"/>
              <a:ea typeface="Open Sans"/>
              <a:cs typeface="Open Sans"/>
              <a:sym typeface="Open Sans"/>
            </a:endParaRPr>
          </a:p>
          <a:p>
            <a:pPr>
              <a:lnSpc>
                <a:spcPct val="150000"/>
              </a:lnSpc>
            </a:pPr>
            <a:endParaRPr sz="1600" dirty="0">
              <a:solidFill>
                <a:schemeClr val="dk2"/>
              </a:solidFill>
              <a:latin typeface="Open Sans"/>
              <a:ea typeface="Open Sans"/>
              <a:cs typeface="Open Sans"/>
              <a:sym typeface="Open Sans"/>
            </a:endParaRPr>
          </a:p>
          <a:p>
            <a:pPr>
              <a:lnSpc>
                <a:spcPct val="115000"/>
              </a:lnSpc>
              <a:spcAft>
                <a:spcPts val="2133"/>
              </a:spcAft>
            </a:pPr>
            <a:endParaRPr sz="2000" dirty="0">
              <a:solidFill>
                <a:srgbClr val="575757"/>
              </a:solidFill>
              <a:latin typeface="Open Sans"/>
              <a:ea typeface="Open Sans"/>
              <a:cs typeface="Open Sans"/>
              <a:sym typeface="Open Sans"/>
            </a:endParaRPr>
          </a:p>
        </p:txBody>
      </p:sp>
      <p:sp>
        <p:nvSpPr>
          <p:cNvPr id="447" name="Google Shape;447;p53"/>
          <p:cNvSpPr txBox="1"/>
          <p:nvPr/>
        </p:nvSpPr>
        <p:spPr>
          <a:xfrm>
            <a:off x="369616" y="6361333"/>
            <a:ext cx="2674000" cy="310000"/>
          </a:xfrm>
          <a:prstGeom prst="rect">
            <a:avLst/>
          </a:prstGeom>
          <a:noFill/>
          <a:ln>
            <a:noFill/>
          </a:ln>
        </p:spPr>
        <p:txBody>
          <a:bodyPr spcFirstLastPara="1" wrap="square" lIns="121900" tIns="60933" rIns="121900" bIns="60933" anchor="b" anchorCtr="0">
            <a:noAutofit/>
          </a:bodyPr>
          <a:lstStyle/>
          <a:p>
            <a:pPr>
              <a:buClr>
                <a:srgbClr val="FFFFFF"/>
              </a:buClr>
            </a:pPr>
            <a:r>
              <a:rPr lang="en" sz="800">
                <a:solidFill>
                  <a:srgbClr val="B2C4C7"/>
                </a:solidFill>
                <a:latin typeface="Open Sans"/>
                <a:ea typeface="Open Sans"/>
                <a:cs typeface="Open Sans"/>
                <a:sym typeface="Open Sans"/>
              </a:rPr>
              <a:t>© 2021 Turnitin LLC. All rights reserved.</a:t>
            </a:r>
            <a:endParaRPr sz="800">
              <a:solidFill>
                <a:srgbClr val="B2C4C7"/>
              </a:solidFill>
              <a:latin typeface="Open Sans"/>
              <a:ea typeface="Open Sans"/>
              <a:cs typeface="Open Sans"/>
              <a:sym typeface="Open Sans"/>
            </a:endParaRPr>
          </a:p>
        </p:txBody>
      </p:sp>
      <p:pic>
        <p:nvPicPr>
          <p:cNvPr id="448" name="Google Shape;448;p53"/>
          <p:cNvPicPr preferRelativeResize="0"/>
          <p:nvPr/>
        </p:nvPicPr>
        <p:blipFill rotWithShape="1">
          <a:blip r:embed="rId3">
            <a:alphaModFix/>
          </a:blip>
          <a:srcRect l="13413" t="13406" r="13406" b="13413"/>
          <a:stretch/>
        </p:blipFill>
        <p:spPr>
          <a:xfrm>
            <a:off x="9999534" y="249655"/>
            <a:ext cx="1759321" cy="777599"/>
          </a:xfrm>
          <a:prstGeom prst="rect">
            <a:avLst/>
          </a:prstGeom>
          <a:noFill/>
          <a:ln>
            <a:noFill/>
          </a:ln>
        </p:spPr>
      </p:pic>
      <p:sp>
        <p:nvSpPr>
          <p:cNvPr id="449" name="Google Shape;449;p53"/>
          <p:cNvSpPr txBox="1"/>
          <p:nvPr/>
        </p:nvSpPr>
        <p:spPr>
          <a:xfrm>
            <a:off x="1008000" y="5885734"/>
            <a:ext cx="5602800" cy="423152"/>
          </a:xfrm>
          <a:prstGeom prst="rect">
            <a:avLst/>
          </a:prstGeom>
          <a:noFill/>
          <a:ln>
            <a:noFill/>
          </a:ln>
        </p:spPr>
        <p:txBody>
          <a:bodyPr spcFirstLastPara="1" wrap="square" lIns="121900" tIns="121900" rIns="121900" bIns="121900" anchor="t" anchorCtr="0">
            <a:spAutoFit/>
          </a:bodyPr>
          <a:lstStyle/>
          <a:p>
            <a:pPr>
              <a:lnSpc>
                <a:spcPct val="115000"/>
              </a:lnSpc>
            </a:pPr>
            <a:r>
              <a:rPr lang="en" sz="1000">
                <a:solidFill>
                  <a:srgbClr val="9F9F9F"/>
                </a:solidFill>
                <a:latin typeface="Open Sans"/>
                <a:ea typeface="Open Sans"/>
                <a:cs typeface="Open Sans"/>
                <a:sym typeface="Open Sans"/>
              </a:rPr>
              <a:t>Leighton, Robert. Dogs and All about Them. London: Cassell and Company, Ltd., 1910.</a:t>
            </a:r>
            <a:endParaRPr sz="1000">
              <a:solidFill>
                <a:srgbClr val="9F9F9F"/>
              </a:solidFill>
              <a:latin typeface="Open Sans"/>
              <a:ea typeface="Open Sans"/>
              <a:cs typeface="Open Sans"/>
              <a:sym typeface="Open Sans"/>
            </a:endParaRPr>
          </a:p>
        </p:txBody>
      </p:sp>
      <p:sp>
        <p:nvSpPr>
          <p:cNvPr id="450" name="Google Shape;450;p53"/>
          <p:cNvSpPr/>
          <p:nvPr/>
        </p:nvSpPr>
        <p:spPr>
          <a:xfrm>
            <a:off x="941133" y="2169968"/>
            <a:ext cx="4898400" cy="406400"/>
          </a:xfrm>
          <a:prstGeom prst="round2SameRect">
            <a:avLst>
              <a:gd name="adj1" fmla="val 16667"/>
              <a:gd name="adj2" fmla="val 0"/>
            </a:avLst>
          </a:prstGeom>
          <a:solidFill>
            <a:srgbClr val="B2C4C7"/>
          </a:solidFill>
          <a:ln>
            <a:noFill/>
          </a:ln>
        </p:spPr>
        <p:txBody>
          <a:bodyPr spcFirstLastPara="1" wrap="square" lIns="121900" tIns="121900" rIns="121900" bIns="121900" anchor="ctr" anchorCtr="0">
            <a:noAutofit/>
          </a:bodyPr>
          <a:lstStyle/>
          <a:p>
            <a:endParaRPr sz="2400"/>
          </a:p>
        </p:txBody>
      </p:sp>
      <p:sp>
        <p:nvSpPr>
          <p:cNvPr id="451" name="Google Shape;451;p53"/>
          <p:cNvSpPr/>
          <p:nvPr/>
        </p:nvSpPr>
        <p:spPr>
          <a:xfrm>
            <a:off x="6331300" y="2169968"/>
            <a:ext cx="4898400" cy="406400"/>
          </a:xfrm>
          <a:prstGeom prst="round2SameRect">
            <a:avLst>
              <a:gd name="adj1" fmla="val 16667"/>
              <a:gd name="adj2" fmla="val 0"/>
            </a:avLst>
          </a:prstGeom>
          <a:solidFill>
            <a:srgbClr val="FFE500"/>
          </a:solidFill>
          <a:ln>
            <a:noFill/>
          </a:ln>
        </p:spPr>
        <p:txBody>
          <a:bodyPr spcFirstLastPara="1" wrap="square" lIns="121900" tIns="121900" rIns="121900" bIns="121900" anchor="ctr" anchorCtr="0">
            <a:noAutofit/>
          </a:bodyPr>
          <a:lstStyle/>
          <a:p>
            <a:endParaRPr sz="2400"/>
          </a:p>
        </p:txBody>
      </p:sp>
      <p:sp>
        <p:nvSpPr>
          <p:cNvPr id="452" name="Google Shape;452;p53"/>
          <p:cNvSpPr txBox="1"/>
          <p:nvPr/>
        </p:nvSpPr>
        <p:spPr>
          <a:xfrm>
            <a:off x="6534500" y="21699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Student work</a:t>
            </a:r>
            <a:endParaRPr sz="2400">
              <a:solidFill>
                <a:srgbClr val="003C46"/>
              </a:solidFill>
              <a:latin typeface="Lexend Deca"/>
              <a:ea typeface="Lexend Deca"/>
              <a:cs typeface="Lexend Deca"/>
              <a:sym typeface="Lexend Deca"/>
            </a:endParaRPr>
          </a:p>
        </p:txBody>
      </p:sp>
      <p:sp>
        <p:nvSpPr>
          <p:cNvPr id="453" name="Google Shape;453;p53"/>
          <p:cNvSpPr txBox="1"/>
          <p:nvPr/>
        </p:nvSpPr>
        <p:spPr>
          <a:xfrm>
            <a:off x="1105867" y="21699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Source text</a:t>
            </a:r>
            <a:endParaRPr sz="2400">
              <a:solidFill>
                <a:srgbClr val="003C46"/>
              </a:solidFill>
              <a:latin typeface="Lexend Deca"/>
              <a:ea typeface="Lexend Deca"/>
              <a:cs typeface="Lexend Deca"/>
              <a:sym typeface="Lexend Dec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4"/>
          <p:cNvSpPr/>
          <p:nvPr/>
        </p:nvSpPr>
        <p:spPr>
          <a:xfrm rot="10800000">
            <a:off x="941133" y="2561867"/>
            <a:ext cx="4898400" cy="29348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459" name="Google Shape;459;p54"/>
          <p:cNvSpPr/>
          <p:nvPr/>
        </p:nvSpPr>
        <p:spPr>
          <a:xfrm rot="10800000">
            <a:off x="6331300" y="2577567"/>
            <a:ext cx="4898400" cy="2911200"/>
          </a:xfrm>
          <a:prstGeom prst="round2SameRect">
            <a:avLst>
              <a:gd name="adj1" fmla="val 3503"/>
              <a:gd name="adj2" fmla="val 0"/>
            </a:avLst>
          </a:prstGeom>
          <a:solidFill>
            <a:srgbClr val="F3F3F3"/>
          </a:solidFill>
          <a:ln>
            <a:noFill/>
          </a:ln>
        </p:spPr>
        <p:txBody>
          <a:bodyPr spcFirstLastPara="1" wrap="square" lIns="121900" tIns="121900" rIns="121900" bIns="121900" anchor="ctr" anchorCtr="0">
            <a:noAutofit/>
          </a:bodyPr>
          <a:lstStyle/>
          <a:p>
            <a:endParaRPr sz="2400"/>
          </a:p>
        </p:txBody>
      </p:sp>
      <p:sp>
        <p:nvSpPr>
          <p:cNvPr id="460" name="Google Shape;460;p54"/>
          <p:cNvSpPr txBox="1"/>
          <p:nvPr/>
        </p:nvSpPr>
        <p:spPr>
          <a:xfrm>
            <a:off x="1003200" y="881267"/>
            <a:ext cx="8390400" cy="878400"/>
          </a:xfrm>
          <a:prstGeom prst="rect">
            <a:avLst/>
          </a:prstGeom>
          <a:noFill/>
          <a:ln>
            <a:noFill/>
          </a:ln>
        </p:spPr>
        <p:txBody>
          <a:bodyPr spcFirstLastPara="1" wrap="square" lIns="121900" tIns="121900" rIns="121900" bIns="121900" anchor="t" anchorCtr="0">
            <a:noAutofit/>
          </a:bodyPr>
          <a:lstStyle/>
          <a:p>
            <a:pPr>
              <a:lnSpc>
                <a:spcPct val="115000"/>
              </a:lnSpc>
            </a:pPr>
            <a:r>
              <a:rPr lang="en" sz="3333">
                <a:solidFill>
                  <a:srgbClr val="003C46"/>
                </a:solidFill>
                <a:latin typeface="Lexend Deca"/>
                <a:ea typeface="Lexend Deca"/>
                <a:cs typeface="Lexend Deca"/>
                <a:sym typeface="Lexend Deca"/>
              </a:rPr>
              <a:t>Practice C</a:t>
            </a:r>
            <a:endParaRPr sz="3467">
              <a:solidFill>
                <a:srgbClr val="003C46"/>
              </a:solidFill>
              <a:latin typeface="Lexend Deca"/>
              <a:ea typeface="Lexend Deca"/>
              <a:cs typeface="Lexend Deca"/>
              <a:sym typeface="Lexend Deca"/>
            </a:endParaRPr>
          </a:p>
        </p:txBody>
      </p:sp>
      <p:sp>
        <p:nvSpPr>
          <p:cNvPr id="461" name="Google Shape;461;p54"/>
          <p:cNvSpPr txBox="1"/>
          <p:nvPr/>
        </p:nvSpPr>
        <p:spPr>
          <a:xfrm>
            <a:off x="1008000" y="2666100"/>
            <a:ext cx="4589200" cy="27888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solidFill>
                  <a:schemeClr val="dk2"/>
                </a:solidFill>
                <a:latin typeface="Open Sans"/>
                <a:ea typeface="Open Sans"/>
                <a:cs typeface="Open Sans"/>
                <a:sym typeface="Open Sans"/>
              </a:rPr>
              <a:t>The name Mastiff was probably applied to any</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massively built dog. It is not easy to trace the true</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breed amid the various names which it owned.</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Molossus, Alan, Alaunt, Tie-dog, Bandog (or</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Band-dog), were among the number. The names</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Tie-dog and Bandog intimate that the Mastiff</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was commonly kept for guard, but many were</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specially trained for baiting bears, imported lions,</a:t>
            </a:r>
            <a:endParaRPr sz="1333">
              <a:solidFill>
                <a:schemeClr val="dk2"/>
              </a:solidFill>
              <a:latin typeface="Open Sans"/>
              <a:ea typeface="Open Sans"/>
              <a:cs typeface="Open Sans"/>
              <a:sym typeface="Open Sans"/>
            </a:endParaRPr>
          </a:p>
          <a:p>
            <a:pPr>
              <a:lnSpc>
                <a:spcPct val="115000"/>
              </a:lnSpc>
            </a:pPr>
            <a:r>
              <a:rPr lang="en" sz="1333">
                <a:solidFill>
                  <a:schemeClr val="dk2"/>
                </a:solidFill>
                <a:latin typeface="Open Sans"/>
                <a:ea typeface="Open Sans"/>
                <a:cs typeface="Open Sans"/>
                <a:sym typeface="Open Sans"/>
              </a:rPr>
              <a:t>and bulls.</a:t>
            </a:r>
            <a:endParaRPr sz="1333">
              <a:solidFill>
                <a:schemeClr val="dk2"/>
              </a:solidFill>
              <a:latin typeface="Open Sans"/>
              <a:ea typeface="Open Sans"/>
              <a:cs typeface="Open Sans"/>
              <a:sym typeface="Open Sans"/>
            </a:endParaRPr>
          </a:p>
          <a:p>
            <a:pPr>
              <a:lnSpc>
                <a:spcPct val="115000"/>
              </a:lnSpc>
            </a:pPr>
            <a:endParaRPr sz="1333">
              <a:solidFill>
                <a:schemeClr val="dk2"/>
              </a:solidFill>
              <a:latin typeface="Open Sans"/>
              <a:ea typeface="Open Sans"/>
              <a:cs typeface="Open Sans"/>
              <a:sym typeface="Open Sans"/>
            </a:endParaRPr>
          </a:p>
          <a:p>
            <a:pPr>
              <a:lnSpc>
                <a:spcPct val="115000"/>
              </a:lnSpc>
            </a:pPr>
            <a:endParaRPr sz="1333">
              <a:solidFill>
                <a:schemeClr val="dk2"/>
              </a:solidFill>
              <a:latin typeface="Open Sans"/>
              <a:ea typeface="Open Sans"/>
              <a:cs typeface="Open Sans"/>
              <a:sym typeface="Open Sans"/>
            </a:endParaRPr>
          </a:p>
          <a:p>
            <a:pPr>
              <a:lnSpc>
                <a:spcPct val="115000"/>
              </a:lnSpc>
            </a:pPr>
            <a:endParaRPr sz="2400">
              <a:solidFill>
                <a:srgbClr val="434343"/>
              </a:solidFill>
              <a:latin typeface="Open Sans"/>
              <a:ea typeface="Open Sans"/>
              <a:cs typeface="Open Sans"/>
              <a:sym typeface="Open Sans"/>
            </a:endParaRPr>
          </a:p>
          <a:p>
            <a:pPr>
              <a:lnSpc>
                <a:spcPct val="115000"/>
              </a:lnSpc>
            </a:pPr>
            <a:endParaRPr sz="2400">
              <a:solidFill>
                <a:schemeClr val="dk2"/>
              </a:solidFill>
              <a:latin typeface="Open Sans"/>
              <a:ea typeface="Open Sans"/>
              <a:cs typeface="Open Sans"/>
              <a:sym typeface="Open Sans"/>
            </a:endParaRPr>
          </a:p>
          <a:p>
            <a:pPr>
              <a:lnSpc>
                <a:spcPct val="150000"/>
              </a:lnSpc>
            </a:pPr>
            <a:endParaRPr sz="1600">
              <a:solidFill>
                <a:schemeClr val="dk2"/>
              </a:solidFill>
              <a:latin typeface="Open Sans"/>
              <a:ea typeface="Open Sans"/>
              <a:cs typeface="Open Sans"/>
              <a:sym typeface="Open Sans"/>
            </a:endParaRPr>
          </a:p>
          <a:p>
            <a:pPr>
              <a:lnSpc>
                <a:spcPct val="115000"/>
              </a:lnSpc>
              <a:spcAft>
                <a:spcPts val="2133"/>
              </a:spcAft>
            </a:pPr>
            <a:endParaRPr sz="2000">
              <a:solidFill>
                <a:srgbClr val="575757"/>
              </a:solidFill>
              <a:latin typeface="Open Sans"/>
              <a:ea typeface="Open Sans"/>
              <a:cs typeface="Open Sans"/>
              <a:sym typeface="Open Sans"/>
            </a:endParaRPr>
          </a:p>
        </p:txBody>
      </p:sp>
      <p:sp>
        <p:nvSpPr>
          <p:cNvPr id="462" name="Google Shape;462;p54"/>
          <p:cNvSpPr txBox="1"/>
          <p:nvPr/>
        </p:nvSpPr>
        <p:spPr>
          <a:xfrm>
            <a:off x="6408800" y="2663267"/>
            <a:ext cx="4589200" cy="2788800"/>
          </a:xfrm>
          <a:prstGeom prst="rect">
            <a:avLst/>
          </a:prstGeom>
          <a:noFill/>
          <a:ln>
            <a:noFill/>
          </a:ln>
        </p:spPr>
        <p:txBody>
          <a:bodyPr spcFirstLastPara="1" wrap="square" lIns="121900" tIns="121900" rIns="121900" bIns="121900" anchor="t" anchorCtr="0">
            <a:noAutofit/>
          </a:bodyPr>
          <a:lstStyle/>
          <a:p>
            <a:pPr>
              <a:lnSpc>
                <a:spcPct val="115000"/>
              </a:lnSpc>
            </a:pPr>
            <a:r>
              <a:rPr lang="en" sz="1733" dirty="0">
                <a:solidFill>
                  <a:schemeClr val="dk2"/>
                </a:solidFill>
                <a:latin typeface="Open Sans"/>
                <a:ea typeface="Open Sans"/>
                <a:cs typeface="Open Sans"/>
                <a:sym typeface="Open Sans"/>
              </a:rPr>
              <a:t>The Mastiff is a type of dog that is</a:t>
            </a:r>
            <a:endParaRPr sz="1733" dirty="0">
              <a:solidFill>
                <a:schemeClr val="dk2"/>
              </a:solidFill>
              <a:latin typeface="Open Sans"/>
              <a:ea typeface="Open Sans"/>
              <a:cs typeface="Open Sans"/>
              <a:sym typeface="Open Sans"/>
            </a:endParaRPr>
          </a:p>
          <a:p>
            <a:pPr>
              <a:lnSpc>
                <a:spcPct val="115000"/>
              </a:lnSpc>
            </a:pPr>
            <a:r>
              <a:rPr lang="en" sz="1733" dirty="0">
                <a:solidFill>
                  <a:schemeClr val="dk2"/>
                </a:solidFill>
                <a:latin typeface="Open Sans"/>
                <a:ea typeface="Open Sans"/>
                <a:cs typeface="Open Sans"/>
                <a:sym typeface="Open Sans"/>
              </a:rPr>
              <a:t>notoriously large and muscular. They</a:t>
            </a:r>
            <a:endParaRPr sz="1733" dirty="0">
              <a:solidFill>
                <a:schemeClr val="dk2"/>
              </a:solidFill>
              <a:latin typeface="Open Sans"/>
              <a:ea typeface="Open Sans"/>
              <a:cs typeface="Open Sans"/>
              <a:sym typeface="Open Sans"/>
            </a:endParaRPr>
          </a:p>
          <a:p>
            <a:pPr>
              <a:lnSpc>
                <a:spcPct val="115000"/>
              </a:lnSpc>
            </a:pPr>
            <a:r>
              <a:rPr lang="en" sz="1733" dirty="0">
                <a:solidFill>
                  <a:schemeClr val="dk2"/>
                </a:solidFill>
                <a:latin typeface="Open Sans"/>
                <a:ea typeface="Open Sans"/>
                <a:cs typeface="Open Sans"/>
                <a:sym typeface="Open Sans"/>
              </a:rPr>
              <a:t>were often used as </a:t>
            </a:r>
            <a:r>
              <a:rPr lang="en" sz="1733" dirty="0">
                <a:solidFill>
                  <a:srgbClr val="FF0000"/>
                </a:solidFill>
                <a:highlight>
                  <a:srgbClr val="FFE599"/>
                </a:highlight>
                <a:latin typeface="Open Sans"/>
                <a:ea typeface="Open Sans"/>
                <a:cs typeface="Open Sans"/>
                <a:sym typeface="Open Sans"/>
              </a:rPr>
              <a:t>bait</a:t>
            </a:r>
            <a:r>
              <a:rPr lang="en" sz="1733" dirty="0">
                <a:solidFill>
                  <a:schemeClr val="dk2"/>
                </a:solidFill>
                <a:latin typeface="Open Sans"/>
                <a:ea typeface="Open Sans"/>
                <a:cs typeface="Open Sans"/>
                <a:sym typeface="Open Sans"/>
              </a:rPr>
              <a:t> for large,</a:t>
            </a:r>
            <a:endParaRPr sz="1733" dirty="0">
              <a:solidFill>
                <a:schemeClr val="dk2"/>
              </a:solidFill>
              <a:latin typeface="Open Sans"/>
              <a:ea typeface="Open Sans"/>
              <a:cs typeface="Open Sans"/>
              <a:sym typeface="Open Sans"/>
            </a:endParaRPr>
          </a:p>
          <a:p>
            <a:pPr>
              <a:lnSpc>
                <a:spcPct val="115000"/>
              </a:lnSpc>
            </a:pPr>
            <a:r>
              <a:rPr lang="en" sz="1733" dirty="0">
                <a:solidFill>
                  <a:schemeClr val="dk2"/>
                </a:solidFill>
                <a:latin typeface="Open Sans"/>
                <a:ea typeface="Open Sans"/>
                <a:cs typeface="Open Sans"/>
                <a:sym typeface="Open Sans"/>
              </a:rPr>
              <a:t>aggressive animals like </a:t>
            </a:r>
            <a:r>
              <a:rPr lang="en" sz="1733" dirty="0">
                <a:solidFill>
                  <a:srgbClr val="FF0000"/>
                </a:solidFill>
                <a:highlight>
                  <a:srgbClr val="FFE599"/>
                </a:highlight>
                <a:latin typeface="Open Sans"/>
                <a:ea typeface="Open Sans"/>
                <a:cs typeface="Open Sans"/>
                <a:sym typeface="Open Sans"/>
              </a:rPr>
              <a:t>bears</a:t>
            </a:r>
            <a:r>
              <a:rPr lang="en" sz="1733" dirty="0">
                <a:solidFill>
                  <a:schemeClr val="dk2"/>
                </a:solidFill>
                <a:latin typeface="Open Sans"/>
                <a:ea typeface="Open Sans"/>
                <a:cs typeface="Open Sans"/>
                <a:sym typeface="Open Sans"/>
              </a:rPr>
              <a:t>, </a:t>
            </a:r>
            <a:r>
              <a:rPr lang="en" sz="1733" dirty="0">
                <a:solidFill>
                  <a:srgbClr val="FF0000"/>
                </a:solidFill>
                <a:highlight>
                  <a:srgbClr val="FFE599"/>
                </a:highlight>
                <a:latin typeface="Open Sans"/>
                <a:ea typeface="Open Sans"/>
                <a:cs typeface="Open Sans"/>
                <a:sym typeface="Open Sans"/>
              </a:rPr>
              <a:t>lions</a:t>
            </a:r>
            <a:r>
              <a:rPr lang="en" sz="1733" dirty="0">
                <a:solidFill>
                  <a:schemeClr val="dk2"/>
                </a:solidFill>
                <a:latin typeface="Open Sans"/>
                <a:ea typeface="Open Sans"/>
                <a:cs typeface="Open Sans"/>
                <a:sym typeface="Open Sans"/>
              </a:rPr>
              <a:t>, and</a:t>
            </a:r>
            <a:endParaRPr sz="1733" dirty="0">
              <a:solidFill>
                <a:schemeClr val="dk2"/>
              </a:solidFill>
              <a:latin typeface="Open Sans"/>
              <a:ea typeface="Open Sans"/>
              <a:cs typeface="Open Sans"/>
              <a:sym typeface="Open Sans"/>
            </a:endParaRPr>
          </a:p>
          <a:p>
            <a:pPr>
              <a:lnSpc>
                <a:spcPct val="115000"/>
              </a:lnSpc>
            </a:pPr>
            <a:r>
              <a:rPr lang="en" sz="1733" dirty="0">
                <a:solidFill>
                  <a:srgbClr val="FF0000"/>
                </a:solidFill>
                <a:highlight>
                  <a:srgbClr val="FFE599"/>
                </a:highlight>
                <a:latin typeface="Open Sans"/>
                <a:ea typeface="Open Sans"/>
                <a:cs typeface="Open Sans"/>
                <a:sym typeface="Open Sans"/>
              </a:rPr>
              <a:t>bulls</a:t>
            </a:r>
            <a:r>
              <a:rPr lang="en" sz="1733" dirty="0">
                <a:solidFill>
                  <a:schemeClr val="dk2"/>
                </a:solidFill>
                <a:latin typeface="Open Sans"/>
                <a:ea typeface="Open Sans"/>
                <a:cs typeface="Open Sans"/>
                <a:sym typeface="Open Sans"/>
              </a:rPr>
              <a:t>, and have been known through the</a:t>
            </a:r>
            <a:endParaRPr sz="1733" dirty="0">
              <a:solidFill>
                <a:schemeClr val="dk2"/>
              </a:solidFill>
              <a:latin typeface="Open Sans"/>
              <a:ea typeface="Open Sans"/>
              <a:cs typeface="Open Sans"/>
              <a:sym typeface="Open Sans"/>
            </a:endParaRPr>
          </a:p>
          <a:p>
            <a:pPr>
              <a:lnSpc>
                <a:spcPct val="115000"/>
              </a:lnSpc>
            </a:pPr>
            <a:r>
              <a:rPr lang="en" sz="1733" dirty="0">
                <a:solidFill>
                  <a:schemeClr val="dk2"/>
                </a:solidFill>
                <a:latin typeface="Open Sans"/>
                <a:ea typeface="Open Sans"/>
                <a:cs typeface="Open Sans"/>
                <a:sym typeface="Open Sans"/>
              </a:rPr>
              <a:t>ages by names like </a:t>
            </a:r>
            <a:r>
              <a:rPr lang="en" sz="1733" dirty="0">
                <a:solidFill>
                  <a:srgbClr val="FF0000"/>
                </a:solidFill>
                <a:highlight>
                  <a:srgbClr val="FFE599"/>
                </a:highlight>
                <a:latin typeface="Open Sans"/>
                <a:ea typeface="Open Sans"/>
                <a:cs typeface="Open Sans"/>
                <a:sym typeface="Open Sans"/>
              </a:rPr>
              <a:t>Tie-dog</a:t>
            </a:r>
            <a:r>
              <a:rPr lang="en" sz="1733" dirty="0">
                <a:solidFill>
                  <a:schemeClr val="dk2"/>
                </a:solidFill>
                <a:latin typeface="Open Sans"/>
                <a:ea typeface="Open Sans"/>
                <a:cs typeface="Open Sans"/>
                <a:sym typeface="Open Sans"/>
              </a:rPr>
              <a:t> or</a:t>
            </a:r>
            <a:endParaRPr sz="1733" dirty="0">
              <a:solidFill>
                <a:schemeClr val="dk2"/>
              </a:solidFill>
              <a:latin typeface="Open Sans"/>
              <a:ea typeface="Open Sans"/>
              <a:cs typeface="Open Sans"/>
              <a:sym typeface="Open Sans"/>
            </a:endParaRPr>
          </a:p>
          <a:p>
            <a:pPr>
              <a:lnSpc>
                <a:spcPct val="115000"/>
              </a:lnSpc>
            </a:pPr>
            <a:r>
              <a:rPr lang="en" sz="1733" dirty="0">
                <a:solidFill>
                  <a:srgbClr val="FF0000"/>
                </a:solidFill>
                <a:highlight>
                  <a:srgbClr val="FFE599"/>
                </a:highlight>
                <a:latin typeface="Open Sans"/>
                <a:ea typeface="Open Sans"/>
                <a:cs typeface="Open Sans"/>
                <a:sym typeface="Open Sans"/>
              </a:rPr>
              <a:t>Molossus</a:t>
            </a:r>
            <a:r>
              <a:rPr lang="en" sz="1733" dirty="0">
                <a:solidFill>
                  <a:schemeClr val="dk2"/>
                </a:solidFill>
                <a:latin typeface="Open Sans"/>
                <a:ea typeface="Open Sans"/>
                <a:cs typeface="Open Sans"/>
                <a:sym typeface="Open Sans"/>
              </a:rPr>
              <a:t>. (Leighton 1910, 34)</a:t>
            </a:r>
            <a:endParaRPr sz="1733" dirty="0">
              <a:solidFill>
                <a:schemeClr val="dk2"/>
              </a:solidFill>
              <a:latin typeface="Open Sans"/>
              <a:ea typeface="Open Sans"/>
              <a:cs typeface="Open Sans"/>
              <a:sym typeface="Open Sans"/>
            </a:endParaRPr>
          </a:p>
          <a:p>
            <a:pPr>
              <a:lnSpc>
                <a:spcPct val="115000"/>
              </a:lnSpc>
            </a:pPr>
            <a:endParaRPr sz="1733" dirty="0">
              <a:solidFill>
                <a:schemeClr val="dk1"/>
              </a:solidFill>
            </a:endParaRPr>
          </a:p>
          <a:p>
            <a:pPr>
              <a:lnSpc>
                <a:spcPct val="115000"/>
              </a:lnSpc>
            </a:pPr>
            <a:endParaRPr dirty="0">
              <a:solidFill>
                <a:schemeClr val="dk2"/>
              </a:solidFill>
              <a:latin typeface="Open Sans"/>
              <a:ea typeface="Open Sans"/>
              <a:cs typeface="Open Sans"/>
              <a:sym typeface="Open Sans"/>
            </a:endParaRPr>
          </a:p>
          <a:p>
            <a:pPr>
              <a:lnSpc>
                <a:spcPct val="115000"/>
              </a:lnSpc>
            </a:pPr>
            <a:endParaRPr sz="1333" dirty="0">
              <a:solidFill>
                <a:schemeClr val="dk2"/>
              </a:solidFill>
            </a:endParaRPr>
          </a:p>
          <a:p>
            <a:pPr>
              <a:lnSpc>
                <a:spcPct val="115000"/>
              </a:lnSpc>
            </a:pPr>
            <a:endParaRPr sz="2400" dirty="0">
              <a:solidFill>
                <a:srgbClr val="434343"/>
              </a:solidFill>
              <a:latin typeface="Open Sans"/>
              <a:ea typeface="Open Sans"/>
              <a:cs typeface="Open Sans"/>
              <a:sym typeface="Open Sans"/>
            </a:endParaRPr>
          </a:p>
          <a:p>
            <a:pPr>
              <a:lnSpc>
                <a:spcPct val="115000"/>
              </a:lnSpc>
            </a:pPr>
            <a:endParaRPr sz="2400" dirty="0">
              <a:solidFill>
                <a:schemeClr val="dk2"/>
              </a:solidFill>
              <a:latin typeface="Open Sans"/>
              <a:ea typeface="Open Sans"/>
              <a:cs typeface="Open Sans"/>
              <a:sym typeface="Open Sans"/>
            </a:endParaRPr>
          </a:p>
          <a:p>
            <a:pPr>
              <a:lnSpc>
                <a:spcPct val="150000"/>
              </a:lnSpc>
            </a:pPr>
            <a:endParaRPr sz="1600" dirty="0">
              <a:solidFill>
                <a:schemeClr val="dk2"/>
              </a:solidFill>
              <a:latin typeface="Open Sans"/>
              <a:ea typeface="Open Sans"/>
              <a:cs typeface="Open Sans"/>
              <a:sym typeface="Open Sans"/>
            </a:endParaRPr>
          </a:p>
          <a:p>
            <a:pPr>
              <a:lnSpc>
                <a:spcPct val="115000"/>
              </a:lnSpc>
              <a:spcAft>
                <a:spcPts val="2133"/>
              </a:spcAft>
            </a:pPr>
            <a:endParaRPr sz="2000" dirty="0">
              <a:solidFill>
                <a:srgbClr val="575757"/>
              </a:solidFill>
              <a:latin typeface="Open Sans"/>
              <a:ea typeface="Open Sans"/>
              <a:cs typeface="Open Sans"/>
              <a:sym typeface="Open Sans"/>
            </a:endParaRPr>
          </a:p>
        </p:txBody>
      </p:sp>
      <p:sp>
        <p:nvSpPr>
          <p:cNvPr id="463" name="Google Shape;463;p54"/>
          <p:cNvSpPr txBox="1"/>
          <p:nvPr/>
        </p:nvSpPr>
        <p:spPr>
          <a:xfrm>
            <a:off x="369616" y="6361333"/>
            <a:ext cx="2674000" cy="310000"/>
          </a:xfrm>
          <a:prstGeom prst="rect">
            <a:avLst/>
          </a:prstGeom>
          <a:noFill/>
          <a:ln>
            <a:noFill/>
          </a:ln>
        </p:spPr>
        <p:txBody>
          <a:bodyPr spcFirstLastPara="1" wrap="square" lIns="121900" tIns="60933" rIns="121900" bIns="60933" anchor="b" anchorCtr="0">
            <a:noAutofit/>
          </a:bodyPr>
          <a:lstStyle/>
          <a:p>
            <a:pPr>
              <a:buClr>
                <a:srgbClr val="FFFFFF"/>
              </a:buClr>
            </a:pPr>
            <a:r>
              <a:rPr lang="en" sz="800">
                <a:solidFill>
                  <a:srgbClr val="B2C4C7"/>
                </a:solidFill>
                <a:latin typeface="Open Sans"/>
                <a:ea typeface="Open Sans"/>
                <a:cs typeface="Open Sans"/>
                <a:sym typeface="Open Sans"/>
              </a:rPr>
              <a:t>© 2021 Turnitin LLC. All rights reserved.</a:t>
            </a:r>
            <a:endParaRPr sz="800">
              <a:solidFill>
                <a:srgbClr val="B2C4C7"/>
              </a:solidFill>
              <a:latin typeface="Open Sans"/>
              <a:ea typeface="Open Sans"/>
              <a:cs typeface="Open Sans"/>
              <a:sym typeface="Open Sans"/>
            </a:endParaRPr>
          </a:p>
        </p:txBody>
      </p:sp>
      <p:pic>
        <p:nvPicPr>
          <p:cNvPr id="464" name="Google Shape;464;p54"/>
          <p:cNvPicPr preferRelativeResize="0"/>
          <p:nvPr/>
        </p:nvPicPr>
        <p:blipFill rotWithShape="1">
          <a:blip r:embed="rId3">
            <a:alphaModFix/>
          </a:blip>
          <a:srcRect l="13413" t="13406" r="13406" b="13413"/>
          <a:stretch/>
        </p:blipFill>
        <p:spPr>
          <a:xfrm>
            <a:off x="9999534" y="249655"/>
            <a:ext cx="1759321" cy="777599"/>
          </a:xfrm>
          <a:prstGeom prst="rect">
            <a:avLst/>
          </a:prstGeom>
          <a:noFill/>
          <a:ln>
            <a:noFill/>
          </a:ln>
        </p:spPr>
      </p:pic>
      <p:sp>
        <p:nvSpPr>
          <p:cNvPr id="465" name="Google Shape;465;p54"/>
          <p:cNvSpPr txBox="1"/>
          <p:nvPr/>
        </p:nvSpPr>
        <p:spPr>
          <a:xfrm>
            <a:off x="1008000" y="5885734"/>
            <a:ext cx="5602800" cy="423152"/>
          </a:xfrm>
          <a:prstGeom prst="rect">
            <a:avLst/>
          </a:prstGeom>
          <a:noFill/>
          <a:ln>
            <a:noFill/>
          </a:ln>
        </p:spPr>
        <p:txBody>
          <a:bodyPr spcFirstLastPara="1" wrap="square" lIns="121900" tIns="121900" rIns="121900" bIns="121900" anchor="t" anchorCtr="0">
            <a:spAutoFit/>
          </a:bodyPr>
          <a:lstStyle/>
          <a:p>
            <a:pPr>
              <a:lnSpc>
                <a:spcPct val="115000"/>
              </a:lnSpc>
            </a:pPr>
            <a:r>
              <a:rPr lang="en" sz="1000">
                <a:solidFill>
                  <a:srgbClr val="9F9F9F"/>
                </a:solidFill>
                <a:latin typeface="Open Sans"/>
                <a:ea typeface="Open Sans"/>
                <a:cs typeface="Open Sans"/>
                <a:sym typeface="Open Sans"/>
              </a:rPr>
              <a:t>Leighton, Robert. Dogs and All about Them. London: Cassell and Company, Ltd., 1910.</a:t>
            </a:r>
            <a:endParaRPr sz="1000">
              <a:solidFill>
                <a:srgbClr val="9F9F9F"/>
              </a:solidFill>
              <a:latin typeface="Open Sans"/>
              <a:ea typeface="Open Sans"/>
              <a:cs typeface="Open Sans"/>
              <a:sym typeface="Open Sans"/>
            </a:endParaRPr>
          </a:p>
        </p:txBody>
      </p:sp>
      <p:sp>
        <p:nvSpPr>
          <p:cNvPr id="466" name="Google Shape;466;p54"/>
          <p:cNvSpPr/>
          <p:nvPr/>
        </p:nvSpPr>
        <p:spPr>
          <a:xfrm>
            <a:off x="941133" y="2169968"/>
            <a:ext cx="4898400" cy="406400"/>
          </a:xfrm>
          <a:prstGeom prst="round2SameRect">
            <a:avLst>
              <a:gd name="adj1" fmla="val 16667"/>
              <a:gd name="adj2" fmla="val 0"/>
            </a:avLst>
          </a:prstGeom>
          <a:solidFill>
            <a:srgbClr val="B2C4C7"/>
          </a:solidFill>
          <a:ln>
            <a:noFill/>
          </a:ln>
        </p:spPr>
        <p:txBody>
          <a:bodyPr spcFirstLastPara="1" wrap="square" lIns="121900" tIns="121900" rIns="121900" bIns="121900" anchor="ctr" anchorCtr="0">
            <a:noAutofit/>
          </a:bodyPr>
          <a:lstStyle/>
          <a:p>
            <a:endParaRPr sz="2400"/>
          </a:p>
        </p:txBody>
      </p:sp>
      <p:sp>
        <p:nvSpPr>
          <p:cNvPr id="467" name="Google Shape;467;p54"/>
          <p:cNvSpPr/>
          <p:nvPr/>
        </p:nvSpPr>
        <p:spPr>
          <a:xfrm>
            <a:off x="6331300" y="2169968"/>
            <a:ext cx="4898400" cy="406400"/>
          </a:xfrm>
          <a:prstGeom prst="round2SameRect">
            <a:avLst>
              <a:gd name="adj1" fmla="val 16667"/>
              <a:gd name="adj2" fmla="val 0"/>
            </a:avLst>
          </a:prstGeom>
          <a:solidFill>
            <a:srgbClr val="FFE500"/>
          </a:solidFill>
          <a:ln>
            <a:noFill/>
          </a:ln>
        </p:spPr>
        <p:txBody>
          <a:bodyPr spcFirstLastPara="1" wrap="square" lIns="121900" tIns="121900" rIns="121900" bIns="121900" anchor="ctr" anchorCtr="0">
            <a:noAutofit/>
          </a:bodyPr>
          <a:lstStyle/>
          <a:p>
            <a:endParaRPr sz="2400"/>
          </a:p>
        </p:txBody>
      </p:sp>
      <p:sp>
        <p:nvSpPr>
          <p:cNvPr id="468" name="Google Shape;468;p54"/>
          <p:cNvSpPr txBox="1"/>
          <p:nvPr/>
        </p:nvSpPr>
        <p:spPr>
          <a:xfrm>
            <a:off x="6534500" y="21699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Student work</a:t>
            </a:r>
            <a:endParaRPr sz="2400">
              <a:solidFill>
                <a:srgbClr val="003C46"/>
              </a:solidFill>
              <a:latin typeface="Lexend Deca"/>
              <a:ea typeface="Lexend Deca"/>
              <a:cs typeface="Lexend Deca"/>
              <a:sym typeface="Lexend Deca"/>
            </a:endParaRPr>
          </a:p>
        </p:txBody>
      </p:sp>
      <p:sp>
        <p:nvSpPr>
          <p:cNvPr id="469" name="Google Shape;469;p54"/>
          <p:cNvSpPr txBox="1"/>
          <p:nvPr/>
        </p:nvSpPr>
        <p:spPr>
          <a:xfrm>
            <a:off x="1105867" y="2169967"/>
            <a:ext cx="2124000" cy="406400"/>
          </a:xfrm>
          <a:prstGeom prst="rect">
            <a:avLst/>
          </a:prstGeom>
          <a:noFill/>
          <a:ln>
            <a:noFill/>
          </a:ln>
        </p:spPr>
        <p:txBody>
          <a:bodyPr spcFirstLastPara="1" wrap="square" lIns="0" tIns="0" rIns="0" bIns="0" anchor="ctr" anchorCtr="0">
            <a:noAutofit/>
          </a:bodyPr>
          <a:lstStyle/>
          <a:p>
            <a:r>
              <a:rPr lang="en" sz="2400">
                <a:solidFill>
                  <a:srgbClr val="003C46"/>
                </a:solidFill>
                <a:latin typeface="Lexend Deca"/>
                <a:ea typeface="Lexend Deca"/>
                <a:cs typeface="Lexend Deca"/>
                <a:sym typeface="Lexend Deca"/>
              </a:rPr>
              <a:t>Source text</a:t>
            </a:r>
            <a:endParaRPr sz="2400">
              <a:solidFill>
                <a:srgbClr val="003C46"/>
              </a:solidFill>
              <a:latin typeface="Lexend Deca"/>
              <a:ea typeface="Lexend Deca"/>
              <a:cs typeface="Lexend Deca"/>
              <a:sym typeface="Lexend Dec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854FAB-CDBF-697E-1D32-98FA24CB6244}"/>
              </a:ext>
            </a:extLst>
          </p:cNvPr>
          <p:cNvSpPr txBox="1"/>
          <p:nvPr/>
        </p:nvSpPr>
        <p:spPr>
          <a:xfrm>
            <a:off x="959145" y="1460620"/>
            <a:ext cx="10273709" cy="4832092"/>
          </a:xfrm>
          <a:prstGeom prst="rect">
            <a:avLst/>
          </a:prstGeom>
          <a:noFill/>
        </p:spPr>
        <p:txBody>
          <a:bodyPr wrap="square">
            <a:spAutoFit/>
          </a:bodyPr>
          <a:lstStyle/>
          <a:p>
            <a:r>
              <a:rPr lang="en-US" sz="2800" b="1"/>
              <a:t>Here’s the ORIGINAL text, from page 1 of Lizzie Borden: A Case Book of Family and Crime in the 1890s by Joyce Williams et al.: </a:t>
            </a:r>
          </a:p>
          <a:p>
            <a:endParaRPr lang="en-US" sz="2800"/>
          </a:p>
          <a:p>
            <a:r>
              <a:rPr lang="en-US" sz="2800"/>
              <a:t>The rise of industry, the growth of cities, and the expansion of the population were the three great developments of late nineteenth century American history. As new, larger, steam-powered factories became a feature of the American landscape in the East, they transformed farm hands into industrial laborers, and provided jobs for a rising tide of immigrants. With industry came urbanization the growth of large cities (like Fall River, Massachusetts, where the Bordens lived) which became the centers of production as well as of commerce and trade.</a:t>
            </a:r>
          </a:p>
        </p:txBody>
      </p:sp>
      <p:sp>
        <p:nvSpPr>
          <p:cNvPr id="6" name="Rectangle: Rounded Corners 5">
            <a:extLst>
              <a:ext uri="{FF2B5EF4-FFF2-40B4-BE49-F238E27FC236}">
                <a16:creationId xmlns:a16="http://schemas.microsoft.com/office/drawing/2014/main" id="{7C9C1B65-0193-D6A3-85E0-487E9891A7FC}"/>
              </a:ext>
            </a:extLst>
          </p:cNvPr>
          <p:cNvSpPr/>
          <p:nvPr/>
        </p:nvSpPr>
        <p:spPr>
          <a:xfrm>
            <a:off x="680482" y="195373"/>
            <a:ext cx="5752216" cy="1153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Textbook, Page VIII </a:t>
            </a:r>
          </a:p>
        </p:txBody>
      </p:sp>
    </p:spTree>
    <p:extLst>
      <p:ext uri="{BB962C8B-B14F-4D97-AF65-F5344CB8AC3E}">
        <p14:creationId xmlns:p14="http://schemas.microsoft.com/office/powerpoint/2010/main" val="119188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5C71-1A55-49C7-80AF-BB600276E43F}"/>
              </a:ext>
            </a:extLst>
          </p:cNvPr>
          <p:cNvSpPr>
            <a:spLocks noGrp="1"/>
          </p:cNvSpPr>
          <p:nvPr>
            <p:ph type="title"/>
          </p:nvPr>
        </p:nvSpPr>
        <p:spPr/>
        <p:txBody>
          <a:bodyPr>
            <a:normAutofit/>
          </a:bodyPr>
          <a:lstStyle/>
          <a:p>
            <a:pPr algn="ctr"/>
            <a:r>
              <a:rPr lang="en-CA" sz="4800" dirty="0"/>
              <a:t>Introduction to The Course</a:t>
            </a:r>
          </a:p>
        </p:txBody>
      </p:sp>
      <p:sp>
        <p:nvSpPr>
          <p:cNvPr id="3" name="Content Placeholder 2">
            <a:extLst>
              <a:ext uri="{FF2B5EF4-FFF2-40B4-BE49-F238E27FC236}">
                <a16:creationId xmlns:a16="http://schemas.microsoft.com/office/drawing/2014/main" id="{7CAF5094-D88C-4A1D-A31D-41BE380A3545}"/>
              </a:ext>
            </a:extLst>
          </p:cNvPr>
          <p:cNvSpPr>
            <a:spLocks noGrp="1"/>
          </p:cNvSpPr>
          <p:nvPr>
            <p:ph idx="1"/>
          </p:nvPr>
        </p:nvSpPr>
        <p:spPr>
          <a:xfrm>
            <a:off x="910413" y="2533257"/>
            <a:ext cx="10599331" cy="3342611"/>
          </a:xfrm>
        </p:spPr>
        <p:txBody>
          <a:bodyPr>
            <a:noAutofit/>
          </a:bodyPr>
          <a:lstStyle/>
          <a:p>
            <a:pPr marL="0" indent="0">
              <a:buNone/>
            </a:pPr>
            <a:r>
              <a:rPr lang="en-US" sz="4800" dirty="0"/>
              <a:t>This course is intended to teach you skills needed to complete academic research papers, and help your general ability to read and write academically.</a:t>
            </a:r>
          </a:p>
        </p:txBody>
      </p:sp>
    </p:spTree>
    <p:extLst>
      <p:ext uri="{BB962C8B-B14F-4D97-AF65-F5344CB8AC3E}">
        <p14:creationId xmlns:p14="http://schemas.microsoft.com/office/powerpoint/2010/main" val="364494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D17064-E2B6-93ED-FA01-1D9B9ECC94E1}"/>
              </a:ext>
            </a:extLst>
          </p:cNvPr>
          <p:cNvSpPr txBox="1"/>
          <p:nvPr/>
        </p:nvSpPr>
        <p:spPr>
          <a:xfrm>
            <a:off x="883832" y="1783082"/>
            <a:ext cx="10419906" cy="4031873"/>
          </a:xfrm>
          <a:prstGeom prst="rect">
            <a:avLst/>
          </a:prstGeom>
          <a:noFill/>
        </p:spPr>
        <p:txBody>
          <a:bodyPr wrap="square">
            <a:spAutoFit/>
          </a:bodyPr>
          <a:lstStyle/>
          <a:p>
            <a:r>
              <a:rPr lang="en-US" sz="3200"/>
              <a:t>The increase of industry, the growth of cities, and the explosion of the population were three large factors of nineteenth century America. As steam-driven companies became more visible in the eastern part of the country, they changed farm hands into factory workers and provided jobs for the large wave of immigrants. With industry came the growth of large cities like Fall River where the Bordens lived which turned into centers of commerce and trade as well as production.</a:t>
            </a:r>
          </a:p>
        </p:txBody>
      </p:sp>
      <p:sp>
        <p:nvSpPr>
          <p:cNvPr id="4" name="Rectangle: Rounded Corners 3">
            <a:extLst>
              <a:ext uri="{FF2B5EF4-FFF2-40B4-BE49-F238E27FC236}">
                <a16:creationId xmlns:a16="http://schemas.microsoft.com/office/drawing/2014/main" id="{3540FBB6-7612-557B-E8DB-6174573944EB}"/>
              </a:ext>
            </a:extLst>
          </p:cNvPr>
          <p:cNvSpPr/>
          <p:nvPr/>
        </p:nvSpPr>
        <p:spPr>
          <a:xfrm>
            <a:off x="501059" y="155501"/>
            <a:ext cx="8855592" cy="1180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Is this a good paraphrase, or is it plagiarism? Why?</a:t>
            </a:r>
            <a:br>
              <a:rPr lang="en-US" sz="3200"/>
            </a:br>
            <a:r>
              <a:rPr lang="en-US" sz="3200"/>
              <a:t>You may discuss together.</a:t>
            </a:r>
          </a:p>
        </p:txBody>
      </p:sp>
    </p:spTree>
    <p:extLst>
      <p:ext uri="{BB962C8B-B14F-4D97-AF65-F5344CB8AC3E}">
        <p14:creationId xmlns:p14="http://schemas.microsoft.com/office/powerpoint/2010/main" val="4250354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063114-76A8-FFBD-6812-58C6DEB17370}"/>
              </a:ext>
            </a:extLst>
          </p:cNvPr>
          <p:cNvSpPr txBox="1"/>
          <p:nvPr/>
        </p:nvSpPr>
        <p:spPr>
          <a:xfrm>
            <a:off x="877187" y="1457789"/>
            <a:ext cx="10240482" cy="4524315"/>
          </a:xfrm>
          <a:prstGeom prst="rect">
            <a:avLst/>
          </a:prstGeom>
          <a:noFill/>
        </p:spPr>
        <p:txBody>
          <a:bodyPr wrap="square">
            <a:spAutoFit/>
          </a:bodyPr>
          <a:lstStyle/>
          <a:p>
            <a:r>
              <a:rPr lang="en-US" sz="3600"/>
              <a:t>Fall River, where the Borden family lived, was typical of northeastern industrial cities of the nineteenth century. Steam-powered production had shifted labor from agriculture to manufacturing, and as immigrants arrived in the US, they found work in these new factories. As a result, populations grew, and large urban areas arose. Fall River was one of these manufacturing and commercial centers (Williams, 1).</a:t>
            </a:r>
          </a:p>
        </p:txBody>
      </p:sp>
      <p:sp>
        <p:nvSpPr>
          <p:cNvPr id="7" name="Rectangle: Rounded Corners 6">
            <a:extLst>
              <a:ext uri="{FF2B5EF4-FFF2-40B4-BE49-F238E27FC236}">
                <a16:creationId xmlns:a16="http://schemas.microsoft.com/office/drawing/2014/main" id="{0BBDC365-6FF0-97CD-B947-6FA9479250E0}"/>
              </a:ext>
            </a:extLst>
          </p:cNvPr>
          <p:cNvSpPr/>
          <p:nvPr/>
        </p:nvSpPr>
        <p:spPr>
          <a:xfrm>
            <a:off x="454542" y="0"/>
            <a:ext cx="8855592" cy="1180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Is this a good paraphrase, or is it plagiarism? Why?</a:t>
            </a:r>
            <a:br>
              <a:rPr lang="en-US" sz="3200"/>
            </a:br>
            <a:r>
              <a:rPr lang="en-US" sz="3200"/>
              <a:t>You may discuss together.</a:t>
            </a:r>
          </a:p>
        </p:txBody>
      </p:sp>
    </p:spTree>
    <p:extLst>
      <p:ext uri="{BB962C8B-B14F-4D97-AF65-F5344CB8AC3E}">
        <p14:creationId xmlns:p14="http://schemas.microsoft.com/office/powerpoint/2010/main" val="1961625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FD4892-6E95-E1E9-6821-A92B42A3E02A}"/>
              </a:ext>
            </a:extLst>
          </p:cNvPr>
          <p:cNvSpPr txBox="1"/>
          <p:nvPr/>
        </p:nvSpPr>
        <p:spPr>
          <a:xfrm>
            <a:off x="945854" y="1563785"/>
            <a:ext cx="10034477" cy="4524315"/>
          </a:xfrm>
          <a:prstGeom prst="rect">
            <a:avLst/>
          </a:prstGeom>
          <a:noFill/>
        </p:spPr>
        <p:txBody>
          <a:bodyPr wrap="square">
            <a:spAutoFit/>
          </a:bodyPr>
          <a:lstStyle/>
          <a:p>
            <a:r>
              <a:rPr lang="en-US" sz="3200"/>
              <a:t>Fall River, where the Borden family lived, was typical of northeastern industrial cities of the nineteenth century. As steam-powered production shifted labor from agriculture to manufacturing, the demand for workers “transformed farm hands into industrial laborers”, and created jobs for immigrants. In turn, growing populations increased the size of urban areas. Fall River was one of these hubs “which became the centers of production as well as of commerce and trade” (Williams, 1).</a:t>
            </a:r>
          </a:p>
        </p:txBody>
      </p:sp>
      <p:sp>
        <p:nvSpPr>
          <p:cNvPr id="5" name="Rectangle: Rounded Corners 4">
            <a:extLst>
              <a:ext uri="{FF2B5EF4-FFF2-40B4-BE49-F238E27FC236}">
                <a16:creationId xmlns:a16="http://schemas.microsoft.com/office/drawing/2014/main" id="{3C7628EC-D66F-85C4-5131-07D136F304C4}"/>
              </a:ext>
            </a:extLst>
          </p:cNvPr>
          <p:cNvSpPr/>
          <p:nvPr/>
        </p:nvSpPr>
        <p:spPr>
          <a:xfrm>
            <a:off x="454542" y="0"/>
            <a:ext cx="8855592" cy="1180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Is this a good paraphrase, or is it plagiarism? Why?</a:t>
            </a:r>
            <a:br>
              <a:rPr lang="en-US" sz="3200"/>
            </a:br>
            <a:r>
              <a:rPr lang="en-US" sz="3200"/>
              <a:t>You may discuss together.</a:t>
            </a:r>
          </a:p>
        </p:txBody>
      </p:sp>
    </p:spTree>
    <p:extLst>
      <p:ext uri="{BB962C8B-B14F-4D97-AF65-F5344CB8AC3E}">
        <p14:creationId xmlns:p14="http://schemas.microsoft.com/office/powerpoint/2010/main" val="3415132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77A5-C676-257D-9927-F89751CF824F}"/>
              </a:ext>
            </a:extLst>
          </p:cNvPr>
          <p:cNvSpPr>
            <a:spLocks noGrp="1"/>
          </p:cNvSpPr>
          <p:nvPr>
            <p:ph type="title"/>
          </p:nvPr>
        </p:nvSpPr>
        <p:spPr/>
        <p:txBody>
          <a:bodyPr>
            <a:normAutofit/>
          </a:bodyPr>
          <a:lstStyle/>
          <a:p>
            <a:r>
              <a:rPr lang="en-US" sz="5400"/>
              <a:t>Class Guidelines</a:t>
            </a:r>
          </a:p>
        </p:txBody>
      </p:sp>
      <p:sp>
        <p:nvSpPr>
          <p:cNvPr id="3" name="Content Placeholder 2">
            <a:extLst>
              <a:ext uri="{FF2B5EF4-FFF2-40B4-BE49-F238E27FC236}">
                <a16:creationId xmlns:a16="http://schemas.microsoft.com/office/drawing/2014/main" id="{1D32176A-DF6F-DC98-7278-A2EA5BB1E2EF}"/>
              </a:ext>
            </a:extLst>
          </p:cNvPr>
          <p:cNvSpPr>
            <a:spLocks noGrp="1"/>
          </p:cNvSpPr>
          <p:nvPr>
            <p:ph idx="1"/>
          </p:nvPr>
        </p:nvSpPr>
        <p:spPr>
          <a:xfrm>
            <a:off x="923704" y="2485213"/>
            <a:ext cx="10107576" cy="3543498"/>
          </a:xfrm>
        </p:spPr>
        <p:txBody>
          <a:bodyPr>
            <a:noAutofit/>
          </a:bodyPr>
          <a:lstStyle/>
          <a:p>
            <a:pPr marL="0" indent="0">
              <a:buNone/>
            </a:pPr>
            <a:r>
              <a:rPr lang="en-US" sz="2000">
                <a:effectLst/>
                <a:latin typeface="Calibri" panose="020F0502020204030204" pitchFamily="34" charset="0"/>
                <a:ea typeface="DengXian" panose="02010600030101010101" pitchFamily="2" charset="-122"/>
                <a:cs typeface="Didot"/>
              </a:rPr>
              <a:t>Students will be expected to adhere to standards of academic honesty and integrity.</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p>
            <a:r>
              <a:rPr lang="en-US" sz="2000">
                <a:effectLst/>
                <a:latin typeface="Calibri" panose="020F0502020204030204" pitchFamily="34" charset="0"/>
                <a:ea typeface="DengXian" panose="02010600030101010101" pitchFamily="2" charset="-122"/>
                <a:cs typeface="Didot"/>
              </a:rPr>
              <a:t>All assignments must be the student’s original work, and plagiarism will not be tolerated</a:t>
            </a:r>
          </a:p>
          <a:p>
            <a:pPr lvl="0"/>
            <a:r>
              <a:rPr lang="en-US" sz="2000" b="1">
                <a:effectLst/>
                <a:latin typeface="Calibri" panose="020F0502020204030204" pitchFamily="34" charset="0"/>
                <a:ea typeface="DengXian" panose="02010600030101010101" pitchFamily="2" charset="-122"/>
                <a:cs typeface="Didot"/>
              </a:rPr>
              <a:t>There will be zero tolerance for deliberate infractions.</a:t>
            </a:r>
            <a:r>
              <a:rPr lang="en-US" sz="2000" b="1">
                <a:latin typeface="Calibri" panose="020F0502020204030204" pitchFamily="34" charset="0"/>
                <a:ea typeface="DengXian" panose="02010600030101010101" pitchFamily="2" charset="-122"/>
                <a:cs typeface="Didot"/>
              </a:rPr>
              <a:t> </a:t>
            </a:r>
            <a:r>
              <a:rPr lang="en-US" sz="2000">
                <a:effectLst/>
                <a:latin typeface="Calibri" panose="020F0502020204030204" pitchFamily="34" charset="0"/>
                <a:ea typeface="DengXian" panose="02010600030101010101" pitchFamily="2" charset="-122"/>
                <a:cs typeface="Didot"/>
              </a:rPr>
              <a:t>The teacher reserves the right to discipline any student for academic dishonesty, in accordance with the general rules and regulations of the university. </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p>
            <a:pPr lvl="0"/>
            <a:r>
              <a:rPr lang="en-US" sz="2000" b="1">
                <a:effectLst/>
                <a:latin typeface="Calibri" panose="020F0502020204030204" pitchFamily="34" charset="0"/>
                <a:ea typeface="DengXian" panose="02010600030101010101" pitchFamily="2" charset="-122"/>
                <a:cs typeface="Didot"/>
              </a:rPr>
              <a:t>Plagiarism doesn’t help in the long term.</a:t>
            </a:r>
            <a:r>
              <a:rPr lang="en-US" sz="2000">
                <a:effectLst/>
                <a:latin typeface="Calibri" panose="020F0502020204030204" pitchFamily="34" charset="0"/>
                <a:ea typeface="DengXian" panose="02010600030101010101" pitchFamily="2" charset="-122"/>
                <a:cs typeface="Helvetica"/>
              </a:rPr>
              <a:t> Even if plagiarism is not discovered, the more it is used, the more it is relied on. The goal of this course is to give you the skills and techniques you need for the future, not to get the highest mark.</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US" sz="2000"/>
          </a:p>
        </p:txBody>
      </p:sp>
    </p:spTree>
    <p:extLst>
      <p:ext uri="{BB962C8B-B14F-4D97-AF65-F5344CB8AC3E}">
        <p14:creationId xmlns:p14="http://schemas.microsoft.com/office/powerpoint/2010/main" val="3413784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9E2D-6183-DA35-5361-F2F75705A365}"/>
              </a:ext>
            </a:extLst>
          </p:cNvPr>
          <p:cNvSpPr>
            <a:spLocks noGrp="1"/>
          </p:cNvSpPr>
          <p:nvPr>
            <p:ph type="title"/>
          </p:nvPr>
        </p:nvSpPr>
        <p:spPr/>
        <p:txBody>
          <a:bodyPr/>
          <a:lstStyle/>
          <a:p>
            <a:r>
              <a:rPr lang="en-US"/>
              <a:t>Next Week</a:t>
            </a:r>
            <a:endParaRPr lang="en-CA"/>
          </a:p>
        </p:txBody>
      </p:sp>
      <p:sp>
        <p:nvSpPr>
          <p:cNvPr id="3" name="Content Placeholder 2">
            <a:extLst>
              <a:ext uri="{FF2B5EF4-FFF2-40B4-BE49-F238E27FC236}">
                <a16:creationId xmlns:a16="http://schemas.microsoft.com/office/drawing/2014/main" id="{F4E2D72D-EF5E-BFFF-473A-70D1B4D1EDF2}"/>
              </a:ext>
            </a:extLst>
          </p:cNvPr>
          <p:cNvSpPr>
            <a:spLocks noGrp="1"/>
          </p:cNvSpPr>
          <p:nvPr>
            <p:ph idx="1"/>
          </p:nvPr>
        </p:nvSpPr>
        <p:spPr>
          <a:xfrm>
            <a:off x="877186" y="2505297"/>
            <a:ext cx="10453134" cy="3641651"/>
          </a:xfrm>
        </p:spPr>
        <p:txBody>
          <a:bodyPr>
            <a:normAutofit/>
          </a:bodyPr>
          <a:lstStyle/>
          <a:p>
            <a:r>
              <a:rPr lang="en-US" sz="3200" dirty="0"/>
              <a:t>In your textbook, have a look at the first research paper for Unit 1, Exploring University Students’ Perceptions of Plagiarism:  A Focus Group Study.</a:t>
            </a:r>
          </a:p>
          <a:p>
            <a:r>
              <a:rPr lang="en-US" sz="3200" dirty="0"/>
              <a:t>Next week we will go through this paper in more detail to demonstrate some of the sections we covered briefly today in more depth</a:t>
            </a:r>
          </a:p>
        </p:txBody>
      </p:sp>
    </p:spTree>
    <p:extLst>
      <p:ext uri="{BB962C8B-B14F-4D97-AF65-F5344CB8AC3E}">
        <p14:creationId xmlns:p14="http://schemas.microsoft.com/office/powerpoint/2010/main" val="17213349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3EA9077-5423-112F-81EC-7BADB60B4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313" y="2305895"/>
            <a:ext cx="8903361" cy="1907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0098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FFD6-1802-47E7-BABD-7B2426EF3715}"/>
              </a:ext>
            </a:extLst>
          </p:cNvPr>
          <p:cNvSpPr>
            <a:spLocks noGrp="1"/>
          </p:cNvSpPr>
          <p:nvPr>
            <p:ph type="title" idx="4294967295"/>
          </p:nvPr>
        </p:nvSpPr>
        <p:spPr>
          <a:xfrm>
            <a:off x="1515140" y="582613"/>
            <a:ext cx="9601200" cy="760412"/>
          </a:xfrm>
        </p:spPr>
        <p:txBody>
          <a:bodyPr>
            <a:normAutofit fontScale="90000"/>
          </a:bodyPr>
          <a:lstStyle/>
          <a:p>
            <a:pPr algn="ctr"/>
            <a:r>
              <a:rPr lang="en-CA" sz="4800" dirty="0"/>
              <a:t>Summary</a:t>
            </a:r>
          </a:p>
        </p:txBody>
      </p:sp>
      <p:graphicFrame>
        <p:nvGraphicFramePr>
          <p:cNvPr id="4" name="Table 4">
            <a:extLst>
              <a:ext uri="{FF2B5EF4-FFF2-40B4-BE49-F238E27FC236}">
                <a16:creationId xmlns:a16="http://schemas.microsoft.com/office/drawing/2014/main" id="{E9A523F7-DA8B-4414-9A0A-A8FD16B23459}"/>
              </a:ext>
            </a:extLst>
          </p:cNvPr>
          <p:cNvGraphicFramePr>
            <a:graphicFrameLocks noGrp="1"/>
          </p:cNvGraphicFramePr>
          <p:nvPr>
            <p:ph idx="4294967295"/>
            <p:extLst>
              <p:ext uri="{D42A27DB-BD31-4B8C-83A1-F6EECF244321}">
                <p14:modId xmlns:p14="http://schemas.microsoft.com/office/powerpoint/2010/main" val="2745764252"/>
              </p:ext>
            </p:extLst>
          </p:nvPr>
        </p:nvGraphicFramePr>
        <p:xfrm>
          <a:off x="3310159" y="1436060"/>
          <a:ext cx="6011161" cy="4752053"/>
        </p:xfrm>
        <a:graphic>
          <a:graphicData uri="http://schemas.openxmlformats.org/drawingml/2006/table">
            <a:tbl>
              <a:tblPr firstRow="1" bandRow="1">
                <a:tableStyleId>{5C22544A-7EE6-4342-B048-85BDC9FD1C3A}</a:tableStyleId>
              </a:tblPr>
              <a:tblGrid>
                <a:gridCol w="3655911">
                  <a:extLst>
                    <a:ext uri="{9D8B030D-6E8A-4147-A177-3AD203B41FA5}">
                      <a16:colId xmlns:a16="http://schemas.microsoft.com/office/drawing/2014/main" val="2043835599"/>
                    </a:ext>
                  </a:extLst>
                </a:gridCol>
                <a:gridCol w="2355250">
                  <a:extLst>
                    <a:ext uri="{9D8B030D-6E8A-4147-A177-3AD203B41FA5}">
                      <a16:colId xmlns:a16="http://schemas.microsoft.com/office/drawing/2014/main" val="2236920473"/>
                    </a:ext>
                  </a:extLst>
                </a:gridCol>
              </a:tblGrid>
              <a:tr h="476249">
                <a:tc>
                  <a:txBody>
                    <a:bodyPr/>
                    <a:lstStyle/>
                    <a:p>
                      <a:pPr algn="ctr"/>
                      <a:r>
                        <a:rPr lang="en-CA" dirty="0"/>
                        <a:t>Part</a:t>
                      </a:r>
                    </a:p>
                  </a:txBody>
                  <a:tcPr anchor="ctr"/>
                </a:tc>
                <a:tc>
                  <a:txBody>
                    <a:bodyPr/>
                    <a:lstStyle/>
                    <a:p>
                      <a:pPr algn="ctr"/>
                      <a:r>
                        <a:rPr lang="en-CA" dirty="0"/>
                        <a:t>Question</a:t>
                      </a:r>
                    </a:p>
                  </a:txBody>
                  <a:tcPr anchor="ctr"/>
                </a:tc>
                <a:extLst>
                  <a:ext uri="{0D108BD9-81ED-4DB2-BD59-A6C34878D82A}">
                    <a16:rowId xmlns:a16="http://schemas.microsoft.com/office/drawing/2014/main" val="3523834863"/>
                  </a:ext>
                </a:extLst>
              </a:tr>
              <a:tr h="1068951">
                <a:tc>
                  <a:txBody>
                    <a:bodyPr/>
                    <a:lstStyle/>
                    <a:p>
                      <a:pPr algn="ctr"/>
                      <a:r>
                        <a:rPr lang="en-CA" sz="3200" dirty="0"/>
                        <a:t>Introduction</a:t>
                      </a:r>
                    </a:p>
                  </a:txBody>
                  <a:tcPr anchor="ctr"/>
                </a:tc>
                <a:tc>
                  <a:txBody>
                    <a:bodyPr/>
                    <a:lstStyle/>
                    <a:p>
                      <a:pPr algn="ctr"/>
                      <a:r>
                        <a:rPr lang="en-CA" sz="3200" dirty="0"/>
                        <a:t>Why?</a:t>
                      </a:r>
                    </a:p>
                  </a:txBody>
                  <a:tcPr anchor="ctr"/>
                </a:tc>
                <a:extLst>
                  <a:ext uri="{0D108BD9-81ED-4DB2-BD59-A6C34878D82A}">
                    <a16:rowId xmlns:a16="http://schemas.microsoft.com/office/drawing/2014/main" val="3009765857"/>
                  </a:ext>
                </a:extLst>
              </a:tr>
              <a:tr h="1068951">
                <a:tc>
                  <a:txBody>
                    <a:bodyPr/>
                    <a:lstStyle/>
                    <a:p>
                      <a:pPr algn="ctr"/>
                      <a:r>
                        <a:rPr lang="en-CA" sz="3200" dirty="0"/>
                        <a:t>Methods</a:t>
                      </a:r>
                    </a:p>
                  </a:txBody>
                  <a:tcPr anchor="ctr"/>
                </a:tc>
                <a:tc>
                  <a:txBody>
                    <a:bodyPr/>
                    <a:lstStyle/>
                    <a:p>
                      <a:pPr algn="ctr"/>
                      <a:r>
                        <a:rPr lang="en-CA" sz="3200" dirty="0"/>
                        <a:t>How?</a:t>
                      </a:r>
                    </a:p>
                  </a:txBody>
                  <a:tcPr anchor="ctr"/>
                </a:tc>
                <a:extLst>
                  <a:ext uri="{0D108BD9-81ED-4DB2-BD59-A6C34878D82A}">
                    <a16:rowId xmlns:a16="http://schemas.microsoft.com/office/drawing/2014/main" val="1791729267"/>
                  </a:ext>
                </a:extLst>
              </a:tr>
              <a:tr h="1068951">
                <a:tc>
                  <a:txBody>
                    <a:bodyPr/>
                    <a:lstStyle/>
                    <a:p>
                      <a:pPr algn="ctr"/>
                      <a:r>
                        <a:rPr lang="en-CA" sz="3200" dirty="0"/>
                        <a:t>Results</a:t>
                      </a:r>
                    </a:p>
                  </a:txBody>
                  <a:tcPr anchor="ctr"/>
                </a:tc>
                <a:tc>
                  <a:txBody>
                    <a:bodyPr/>
                    <a:lstStyle/>
                    <a:p>
                      <a:pPr algn="ctr"/>
                      <a:r>
                        <a:rPr lang="en-CA" sz="3200" dirty="0"/>
                        <a:t>What?</a:t>
                      </a:r>
                    </a:p>
                  </a:txBody>
                  <a:tcPr anchor="ctr"/>
                </a:tc>
                <a:extLst>
                  <a:ext uri="{0D108BD9-81ED-4DB2-BD59-A6C34878D82A}">
                    <a16:rowId xmlns:a16="http://schemas.microsoft.com/office/drawing/2014/main" val="1836662003"/>
                  </a:ext>
                </a:extLst>
              </a:tr>
              <a:tr h="1068951">
                <a:tc>
                  <a:txBody>
                    <a:bodyPr/>
                    <a:lstStyle/>
                    <a:p>
                      <a:pPr algn="ctr"/>
                      <a:r>
                        <a:rPr lang="en-CA" sz="3200" dirty="0"/>
                        <a:t>Discussion</a:t>
                      </a:r>
                    </a:p>
                  </a:txBody>
                  <a:tcPr anchor="ctr"/>
                </a:tc>
                <a:tc>
                  <a:txBody>
                    <a:bodyPr/>
                    <a:lstStyle/>
                    <a:p>
                      <a:pPr algn="ctr"/>
                      <a:r>
                        <a:rPr lang="en-CA" sz="3200" dirty="0"/>
                        <a:t>So what?</a:t>
                      </a:r>
                    </a:p>
                  </a:txBody>
                  <a:tcPr anchor="ctr"/>
                </a:tc>
                <a:extLst>
                  <a:ext uri="{0D108BD9-81ED-4DB2-BD59-A6C34878D82A}">
                    <a16:rowId xmlns:a16="http://schemas.microsoft.com/office/drawing/2014/main" val="1602223992"/>
                  </a:ext>
                </a:extLst>
              </a:tr>
            </a:tbl>
          </a:graphicData>
        </a:graphic>
      </p:graphicFrame>
    </p:spTree>
    <p:extLst>
      <p:ext uri="{BB962C8B-B14F-4D97-AF65-F5344CB8AC3E}">
        <p14:creationId xmlns:p14="http://schemas.microsoft.com/office/powerpoint/2010/main" val="1666394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CE73-410D-E236-8F37-537FB804597E}"/>
              </a:ext>
            </a:extLst>
          </p:cNvPr>
          <p:cNvSpPr>
            <a:spLocks noGrp="1"/>
          </p:cNvSpPr>
          <p:nvPr>
            <p:ph type="title"/>
          </p:nvPr>
        </p:nvSpPr>
        <p:spPr/>
        <p:txBody>
          <a:bodyPr/>
          <a:lstStyle/>
          <a:p>
            <a:r>
              <a:rPr lang="en-US"/>
              <a:t>Attendance</a:t>
            </a:r>
          </a:p>
        </p:txBody>
      </p:sp>
      <p:sp>
        <p:nvSpPr>
          <p:cNvPr id="3" name="Content Placeholder 2">
            <a:extLst>
              <a:ext uri="{FF2B5EF4-FFF2-40B4-BE49-F238E27FC236}">
                <a16:creationId xmlns:a16="http://schemas.microsoft.com/office/drawing/2014/main" id="{0567298E-1148-10A9-8075-0936FA178A39}"/>
              </a:ext>
            </a:extLst>
          </p:cNvPr>
          <p:cNvSpPr>
            <a:spLocks noGrp="1"/>
          </p:cNvSpPr>
          <p:nvPr>
            <p:ph idx="1"/>
          </p:nvPr>
        </p:nvSpPr>
        <p:spPr>
          <a:xfrm>
            <a:off x="883830" y="2450605"/>
            <a:ext cx="10439843" cy="3802667"/>
          </a:xfrm>
        </p:spPr>
        <p:txBody>
          <a:bodyPr>
            <a:noAutofit/>
          </a:bodyPr>
          <a:lstStyle/>
          <a:p>
            <a:r>
              <a:rPr lang="en-US">
                <a:effectLst/>
                <a:ea typeface="DengXian" panose="02010600030101010101" pitchFamily="2" charset="-122"/>
                <a:cs typeface="Didot"/>
              </a:rPr>
              <a:t>Attendance is compulsory. </a:t>
            </a:r>
            <a:r>
              <a:rPr lang="en-US">
                <a:ea typeface="DengXian" panose="02010600030101010101" pitchFamily="2" charset="-122"/>
                <a:cs typeface="Didot"/>
              </a:rPr>
              <a:t>Starting next class, t</a:t>
            </a:r>
            <a:r>
              <a:rPr lang="en-US">
                <a:effectLst/>
                <a:ea typeface="DengXian" panose="02010600030101010101" pitchFamily="2" charset="-122"/>
                <a:cs typeface="Didot"/>
              </a:rPr>
              <a:t>here will be a sign-in sheet passed around each class, and online students should use their name as their account.</a:t>
            </a:r>
            <a:endParaRPr lang="en-US">
              <a:effectLst/>
              <a:ea typeface="DengXian" panose="02010600030101010101" pitchFamily="2" charset="-122"/>
              <a:cs typeface="Times New Roman" panose="02020603050405020304" pitchFamily="18" charset="0"/>
            </a:endParaRPr>
          </a:p>
          <a:p>
            <a:r>
              <a:rPr lang="en-US">
                <a:effectLst/>
                <a:ea typeface="DengXian" panose="02010600030101010101" pitchFamily="2" charset="-122"/>
                <a:cs typeface="Didot"/>
              </a:rPr>
              <a:t>If you miss classes without notifying your teacher, you will lose 1 point off your final grade for each class missed. </a:t>
            </a:r>
            <a:r>
              <a:rPr lang="en-US" b="1">
                <a:effectLst/>
                <a:ea typeface="DengXian" panose="02010600030101010101" pitchFamily="2" charset="-122"/>
                <a:cs typeface="Didot"/>
              </a:rPr>
              <a:t>Please provide an explanation for the evidence (doctor’s note, official form, etc.) to avoid losing any points.</a:t>
            </a:r>
            <a:endParaRPr lang="en-US">
              <a:effectLst/>
              <a:ea typeface="DengXian" panose="02010600030101010101" pitchFamily="2" charset="-122"/>
              <a:cs typeface="Times New Roman" panose="02020603050405020304" pitchFamily="18" charset="0"/>
            </a:endParaRPr>
          </a:p>
          <a:p>
            <a:r>
              <a:rPr lang="en-US">
                <a:effectLst/>
                <a:ea typeface="DengXian" panose="02010600030101010101" pitchFamily="2" charset="-122"/>
                <a:cs typeface="Didot"/>
              </a:rPr>
              <a:t>You are still responsible for assignment deadlines. If you know you will have to miss class for reasons relating to university activities, you should ask for any assignments due and hand in the work </a:t>
            </a:r>
            <a:r>
              <a:rPr lang="en-US" b="1">
                <a:effectLst/>
                <a:ea typeface="DengXian" panose="02010600030101010101" pitchFamily="2" charset="-122"/>
                <a:cs typeface="Didot"/>
              </a:rPr>
              <a:t>in advance.</a:t>
            </a:r>
            <a:endParaRPr lang="en-US">
              <a:effectLs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46182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3B3FD-41E2-7D9D-A300-372668FC9043}"/>
              </a:ext>
            </a:extLst>
          </p:cNvPr>
          <p:cNvSpPr>
            <a:spLocks noGrp="1"/>
          </p:cNvSpPr>
          <p:nvPr>
            <p:ph type="title"/>
          </p:nvPr>
        </p:nvSpPr>
        <p:spPr/>
        <p:txBody>
          <a:bodyPr>
            <a:normAutofit/>
          </a:bodyPr>
          <a:lstStyle/>
          <a:p>
            <a:pPr algn="ctr"/>
            <a:r>
              <a:rPr lang="en-US"/>
              <a:t>Homework and Assignments</a:t>
            </a:r>
          </a:p>
        </p:txBody>
      </p:sp>
      <p:sp>
        <p:nvSpPr>
          <p:cNvPr id="3" name="Content Placeholder 2">
            <a:extLst>
              <a:ext uri="{FF2B5EF4-FFF2-40B4-BE49-F238E27FC236}">
                <a16:creationId xmlns:a16="http://schemas.microsoft.com/office/drawing/2014/main" id="{214B2B24-0090-09D9-0B9D-146AB77F3F6D}"/>
              </a:ext>
            </a:extLst>
          </p:cNvPr>
          <p:cNvSpPr>
            <a:spLocks noGrp="1"/>
          </p:cNvSpPr>
          <p:nvPr>
            <p:ph idx="1"/>
          </p:nvPr>
        </p:nvSpPr>
        <p:spPr>
          <a:xfrm>
            <a:off x="697762" y="2585039"/>
            <a:ext cx="10699011" cy="3555263"/>
          </a:xfrm>
        </p:spPr>
        <p:txBody>
          <a:bodyPr>
            <a:noAutofit/>
          </a:bodyPr>
          <a:lstStyle/>
          <a:p>
            <a:r>
              <a:rPr lang="en-US"/>
              <a:t>All homework/assignments must include your name &amp; student number in the filename or document (to make sure they are marked)</a:t>
            </a:r>
          </a:p>
          <a:p>
            <a:r>
              <a:rPr lang="en-US"/>
              <a:t>Assignments and homework will be submitted on the course learning platform (learn.tsinghua.edu.cn)</a:t>
            </a:r>
          </a:p>
          <a:p>
            <a:r>
              <a:rPr lang="en-US"/>
              <a:t>Students will not be reminded about missing assignments or homework – you are responsible for your own deadlines</a:t>
            </a:r>
          </a:p>
          <a:p>
            <a:r>
              <a:rPr lang="en-US"/>
              <a:t>Late assignments should be handed in via </a:t>
            </a:r>
            <a:r>
              <a:rPr lang="en-US" b="1"/>
              <a:t>e-mail (not wechat)</a:t>
            </a:r>
            <a:r>
              <a:rPr lang="en-US"/>
              <a:t>, and will be penalized appropriately</a:t>
            </a:r>
          </a:p>
        </p:txBody>
      </p:sp>
    </p:spTree>
    <p:extLst>
      <p:ext uri="{BB962C8B-B14F-4D97-AF65-F5344CB8AC3E}">
        <p14:creationId xmlns:p14="http://schemas.microsoft.com/office/powerpoint/2010/main" val="2861496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5C9-47A0-D460-9DA9-85B89EADE443}"/>
              </a:ext>
            </a:extLst>
          </p:cNvPr>
          <p:cNvSpPr>
            <a:spLocks noGrp="1"/>
          </p:cNvSpPr>
          <p:nvPr>
            <p:ph type="title"/>
          </p:nvPr>
        </p:nvSpPr>
        <p:spPr/>
        <p:txBody>
          <a:bodyPr>
            <a:normAutofit/>
          </a:bodyPr>
          <a:lstStyle/>
          <a:p>
            <a:r>
              <a:rPr lang="en-US" sz="5400"/>
              <a:t>Participation</a:t>
            </a:r>
          </a:p>
        </p:txBody>
      </p:sp>
      <p:sp>
        <p:nvSpPr>
          <p:cNvPr id="3" name="Content Placeholder 2">
            <a:extLst>
              <a:ext uri="{FF2B5EF4-FFF2-40B4-BE49-F238E27FC236}">
                <a16:creationId xmlns:a16="http://schemas.microsoft.com/office/drawing/2014/main" id="{EF3C6585-BBC9-4634-54C9-87F1373A4BC0}"/>
              </a:ext>
            </a:extLst>
          </p:cNvPr>
          <p:cNvSpPr>
            <a:spLocks noGrp="1"/>
          </p:cNvSpPr>
          <p:nvPr>
            <p:ph idx="1"/>
          </p:nvPr>
        </p:nvSpPr>
        <p:spPr>
          <a:xfrm>
            <a:off x="923703" y="2530351"/>
            <a:ext cx="10386681" cy="3629888"/>
          </a:xfrm>
        </p:spPr>
        <p:txBody>
          <a:bodyPr>
            <a:normAutofit/>
          </a:bodyPr>
          <a:lstStyle/>
          <a:p>
            <a:r>
              <a:rPr lang="en-US" sz="2800" dirty="0">
                <a:effectLst/>
                <a:ea typeface="DengXian" panose="02010600030101010101" pitchFamily="2" charset="-122"/>
                <a:cs typeface="Didot"/>
              </a:rPr>
              <a:t>While this isn’t a speaking class, there is still participation</a:t>
            </a:r>
            <a:r>
              <a:rPr lang="en-US" sz="2800" dirty="0">
                <a:ea typeface="DengXian" panose="02010600030101010101" pitchFamily="2" charset="-122"/>
                <a:cs typeface="Didot"/>
              </a:rPr>
              <a:t> –</a:t>
            </a:r>
            <a:r>
              <a:rPr lang="en-US" sz="2800" dirty="0">
                <a:effectLst/>
                <a:ea typeface="DengXian" panose="02010600030101010101" pitchFamily="2" charset="-122"/>
                <a:cs typeface="Didot"/>
              </a:rPr>
              <a:t> to get participation marks, you should take part in class discussions, answer questions when asked, take opportunities to read, and work together on group activities and assignments.</a:t>
            </a:r>
            <a:endParaRPr lang="en-US" sz="2800" dirty="0">
              <a:effectLst/>
              <a:ea typeface="DengXian" panose="02010600030101010101" pitchFamily="2" charset="-122"/>
              <a:cs typeface="Times New Roman" panose="02020603050405020304" pitchFamily="18" charset="0"/>
            </a:endParaRPr>
          </a:p>
          <a:p>
            <a:r>
              <a:rPr lang="en-US" sz="2800" dirty="0">
                <a:effectLst/>
                <a:ea typeface="DengXian" panose="02010600030101010101" pitchFamily="2" charset="-122"/>
                <a:cs typeface="Didot"/>
              </a:rPr>
              <a:t>Correct answers are not needed for class participation: any speaking is better than silence, so just do your best!</a:t>
            </a:r>
          </a:p>
          <a:p>
            <a:r>
              <a:rPr lang="en-US" sz="2800" dirty="0">
                <a:effectLst/>
                <a:ea typeface="DengXian" panose="02010600030101010101" pitchFamily="2" charset="-122"/>
                <a:cs typeface="Times New Roman" panose="02020603050405020304" pitchFamily="18" charset="0"/>
              </a:rPr>
              <a:t>I’ll explain the scoring system next class</a:t>
            </a:r>
          </a:p>
        </p:txBody>
      </p:sp>
    </p:spTree>
    <p:extLst>
      <p:ext uri="{BB962C8B-B14F-4D97-AF65-F5344CB8AC3E}">
        <p14:creationId xmlns:p14="http://schemas.microsoft.com/office/powerpoint/2010/main" val="4644018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7</TotalTime>
  <Words>3194</Words>
  <Application>Microsoft Office PowerPoint</Application>
  <PresentationFormat>Widescreen</PresentationFormat>
  <Paragraphs>272</Paragraphs>
  <Slides>66</Slides>
  <Notes>9</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Organic</vt:lpstr>
      <vt:lpstr>Reading and Writing For Academic Purposes (A)</vt:lpstr>
      <vt:lpstr>Reading and Writing For Academic Purposes (A)</vt:lpstr>
      <vt:lpstr>PowerPoint Presentation</vt:lpstr>
      <vt:lpstr>PowerPoint Presentation</vt:lpstr>
      <vt:lpstr>PowerPoint Presentation</vt:lpstr>
      <vt:lpstr>Introduction to The Course</vt:lpstr>
      <vt:lpstr>Attendance</vt:lpstr>
      <vt:lpstr>Homework and Assignments</vt:lpstr>
      <vt:lpstr>Participation</vt:lpstr>
      <vt:lpstr>Phones</vt:lpstr>
      <vt:lpstr>Course Assessment</vt:lpstr>
      <vt:lpstr>Communication</vt:lpstr>
      <vt:lpstr>Textbook</vt:lpstr>
      <vt:lpstr>Some questions to start</vt:lpstr>
      <vt:lpstr>Writing</vt:lpstr>
      <vt:lpstr>Writing is Writing</vt:lpstr>
      <vt:lpstr>PowerPoint Presentation</vt:lpstr>
      <vt:lpstr>Research Papers &amp; Scientific Journals</vt:lpstr>
      <vt:lpstr>Specific Purpose and Specific Audience</vt:lpstr>
      <vt:lpstr>Research Papers &amp; Scientific Journals</vt:lpstr>
      <vt:lpstr>Research Papers &amp; Scientific Journals</vt:lpstr>
      <vt:lpstr>Different Kinds of Research</vt:lpstr>
      <vt:lpstr>Different Kinds of Research</vt:lpstr>
      <vt:lpstr>What do we need?</vt:lpstr>
      <vt:lpstr>The IMRD Framework</vt:lpstr>
      <vt:lpstr>IMRD Framework</vt:lpstr>
      <vt:lpstr>IMRD framework </vt:lpstr>
      <vt:lpstr>It’s like a cookbook for science</vt:lpstr>
      <vt:lpstr>Introduction </vt:lpstr>
      <vt:lpstr>The Introduction</vt:lpstr>
      <vt:lpstr>Methods</vt:lpstr>
      <vt:lpstr>Methods / Methodology</vt:lpstr>
      <vt:lpstr>Results </vt:lpstr>
      <vt:lpstr>Results</vt:lpstr>
      <vt:lpstr>Discussion </vt:lpstr>
      <vt:lpstr>Discussion</vt:lpstr>
      <vt:lpstr>Summary (we’ll come back to these)</vt:lpstr>
      <vt:lpstr>Why do we still write research papers?</vt:lpstr>
      <vt:lpstr>Writing and Large Language Models (LLMs)</vt:lpstr>
      <vt:lpstr>Example</vt:lpstr>
      <vt:lpstr>Roberto Mata v. Avianca Airlines</vt:lpstr>
      <vt:lpstr>The Hybrid</vt:lpstr>
      <vt:lpstr>The Human Element</vt:lpstr>
      <vt:lpstr>Think of it this way</vt:lpstr>
      <vt:lpstr>Plagiarism</vt:lpstr>
      <vt:lpstr>Plagiarism</vt:lpstr>
      <vt:lpstr>PowerPoint Presentation</vt:lpstr>
      <vt:lpstr>Do you think using AI is plagiarism?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Guidelines</vt:lpstr>
      <vt:lpstr>Next Week</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Reading and Writing </dc:title>
  <dc:creator>Vicki Xu</dc:creator>
  <cp:lastModifiedBy>Russell Burgess</cp:lastModifiedBy>
  <cp:revision>54</cp:revision>
  <dcterms:created xsi:type="dcterms:W3CDTF">2022-08-25T12:58:40Z</dcterms:created>
  <dcterms:modified xsi:type="dcterms:W3CDTF">2023-09-19T01:44:45Z</dcterms:modified>
</cp:coreProperties>
</file>